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73" r:id="rId3"/>
    <p:sldId id="275" r:id="rId4"/>
    <p:sldId id="276" r:id="rId5"/>
    <p:sldId id="277" r:id="rId6"/>
    <p:sldId id="280" r:id="rId7"/>
    <p:sldId id="281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74" r:id="rId18"/>
    <p:sldId id="266" r:id="rId19"/>
    <p:sldId id="28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669900"/>
    <a:srgbClr val="0000FF"/>
    <a:srgbClr val="ABA955"/>
    <a:srgbClr val="66FFFF"/>
    <a:srgbClr val="00FFFF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44" autoAdjust="0"/>
    <p:restoredTop sz="94660"/>
  </p:normalViewPr>
  <p:slideViewPr>
    <p:cSldViewPr>
      <p:cViewPr>
        <p:scale>
          <a:sx n="80" d="100"/>
          <a:sy n="80" d="100"/>
        </p:scale>
        <p:origin x="-2604" y="-6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66A39-5797-4F6B-A99D-92F040E5226D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E33D95-CB91-4E3B-8172-A07AB1DE2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33D95-CB91-4E3B-8172-A07AB1DE264B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5909-AE4C-47E8-8B3F-724711A731E3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D35D0-B241-4653-AD18-C047948E0E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5909-AE4C-47E8-8B3F-724711A731E3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D35D0-B241-4653-AD18-C047948E0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5909-AE4C-47E8-8B3F-724711A731E3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D35D0-B241-4653-AD18-C047948E0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5909-AE4C-47E8-8B3F-724711A731E3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D35D0-B241-4653-AD18-C047948E0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5909-AE4C-47E8-8B3F-724711A731E3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C8D35D0-B241-4653-AD18-C047948E0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5909-AE4C-47E8-8B3F-724711A731E3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D35D0-B241-4653-AD18-C047948E0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5909-AE4C-47E8-8B3F-724711A731E3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D35D0-B241-4653-AD18-C047948E0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5909-AE4C-47E8-8B3F-724711A731E3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D35D0-B241-4653-AD18-C047948E0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5909-AE4C-47E8-8B3F-724711A731E3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D35D0-B241-4653-AD18-C047948E0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5909-AE4C-47E8-8B3F-724711A731E3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D35D0-B241-4653-AD18-C047948E0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C5909-AE4C-47E8-8B3F-724711A731E3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D35D0-B241-4653-AD18-C047948E0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9FF99"/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E9C5909-AE4C-47E8-8B3F-724711A731E3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C8D35D0-B241-4653-AD18-C047948E0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slide" Target="slide8.xm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10" Type="http://schemas.openxmlformats.org/officeDocument/2006/relationships/slide" Target="slide8.xml"/><Relationship Id="rId4" Type="http://schemas.openxmlformats.org/officeDocument/2006/relationships/image" Target="../media/image49.jpeg"/><Relationship Id="rId9" Type="http://schemas.openxmlformats.org/officeDocument/2006/relationships/image" Target="../media/image5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7" Type="http://schemas.openxmlformats.org/officeDocument/2006/relationships/slide" Target="slide8.xml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7" Type="http://schemas.openxmlformats.org/officeDocument/2006/relationships/slide" Target="slide8.xml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komanda-k.ru/&#1056;&#1086;&#1089;&#1089;&#1080;&#1103;/&#1089;&#1072;&#1084;&#1086;&#1094;&#1074;&#1077;&#1090;&#1085;&#1086;&#1077;-&#1082;&#1086;&#1083;&#1100;&#1094;&#1086;-&#1091;&#1088;&#1072;&#1083;&#1072;" TargetMode="External"/><Relationship Id="rId13" Type="http://schemas.openxmlformats.org/officeDocument/2006/relationships/hyperlink" Target="http://www.ekatgid.ru/architecture/monument/pamyatnik-prirodi-kamen-shaytan.html" TargetMode="External"/><Relationship Id="rId3" Type="http://schemas.openxmlformats.org/officeDocument/2006/relationships/hyperlink" Target="http://gotoural.com/posts/171" TargetMode="External"/><Relationship Id="rId7" Type="http://schemas.openxmlformats.org/officeDocument/2006/relationships/hyperlink" Target="http://pelepenko-va.ru/" TargetMode="External"/><Relationship Id="rId12" Type="http://schemas.openxmlformats.org/officeDocument/2006/relationships/hyperlink" Target="http://foto-planeta.com/photo/22431.html" TargetMode="External"/><Relationship Id="rId17" Type="http://schemas.openxmlformats.org/officeDocument/2006/relationships/slide" Target="slide3.xml"/><Relationship Id="rId2" Type="http://schemas.openxmlformats.org/officeDocument/2006/relationships/hyperlink" Target="http://www.ekatgid.ru/nature/mountain/samotsvetnaya-polosa-urala.html" TargetMode="External"/><Relationship Id="rId16" Type="http://schemas.openxmlformats.org/officeDocument/2006/relationships/hyperlink" Target="http://www.rutraveller.ru/photo/albums/sort?_p=0&amp;_ps=200&amp;id=586022&amp;show=fullview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photosight.ru/" TargetMode="External"/><Relationship Id="rId11" Type="http://schemas.openxmlformats.org/officeDocument/2006/relationships/hyperlink" Target="https://ssl.panoramio.com/photo/23582624" TargetMode="External"/><Relationship Id="rId5" Type="http://schemas.openxmlformats.org/officeDocument/2006/relationships/hyperlink" Target="http://nashural.ru/" TargetMode="External"/><Relationship Id="rId15" Type="http://schemas.openxmlformats.org/officeDocument/2006/relationships/hyperlink" Target="http://crimeagpsgo.com/karty/skachat-kartu-tallina.pdf" TargetMode="External"/><Relationship Id="rId10" Type="http://schemas.openxmlformats.org/officeDocument/2006/relationships/hyperlink" Target="https://www.votpusk.ru/country/dostoprim_info.asp?ID=21188" TargetMode="External"/><Relationship Id="rId4" Type="http://schemas.openxmlformats.org/officeDocument/2006/relationships/hyperlink" Target="http://invest.midural.ru/" TargetMode="External"/><Relationship Id="rId9" Type="http://schemas.openxmlformats.org/officeDocument/2006/relationships/hyperlink" Target="https://www.votpusk.ru/country/dostoprim_s.asp?CN=RU14&amp;CT=X&amp;Q=6&amp;P=1" TargetMode="External"/><Relationship Id="rId14" Type="http://schemas.openxmlformats.org/officeDocument/2006/relationships/hyperlink" Target="http://dostoyanieplaneti.ru/4140-Ipbitskiy-Pisanyy-kameny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slide" Target="slide6.xml"/><Relationship Id="rId4" Type="http://schemas.openxmlformats.org/officeDocument/2006/relationships/slide" Target="slide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slide" Target="slide3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image" Target="../media/image17.jpeg"/><Relationship Id="rId18" Type="http://schemas.openxmlformats.org/officeDocument/2006/relationships/image" Target="../media/image22.jpeg"/><Relationship Id="rId3" Type="http://schemas.openxmlformats.org/officeDocument/2006/relationships/image" Target="../media/image15.jpeg"/><Relationship Id="rId21" Type="http://schemas.openxmlformats.org/officeDocument/2006/relationships/slide" Target="slide3.xml"/><Relationship Id="rId7" Type="http://schemas.openxmlformats.org/officeDocument/2006/relationships/slide" Target="slide13.xml"/><Relationship Id="rId12" Type="http://schemas.openxmlformats.org/officeDocument/2006/relationships/image" Target="../media/image16.jpeg"/><Relationship Id="rId17" Type="http://schemas.openxmlformats.org/officeDocument/2006/relationships/image" Target="../media/image21.jpeg"/><Relationship Id="rId2" Type="http://schemas.openxmlformats.org/officeDocument/2006/relationships/image" Target="../media/image14.png"/><Relationship Id="rId16" Type="http://schemas.openxmlformats.org/officeDocument/2006/relationships/image" Target="../media/image20.jpeg"/><Relationship Id="rId20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11" Type="http://schemas.openxmlformats.org/officeDocument/2006/relationships/slide" Target="slide18.xml"/><Relationship Id="rId5" Type="http://schemas.openxmlformats.org/officeDocument/2006/relationships/slide" Target="slide11.xml"/><Relationship Id="rId15" Type="http://schemas.openxmlformats.org/officeDocument/2006/relationships/image" Target="../media/image19.jpeg"/><Relationship Id="rId10" Type="http://schemas.openxmlformats.org/officeDocument/2006/relationships/slide" Target="slide16.xml"/><Relationship Id="rId19" Type="http://schemas.openxmlformats.org/officeDocument/2006/relationships/slide" Target="slide10.xml"/><Relationship Id="rId4" Type="http://schemas.openxmlformats.org/officeDocument/2006/relationships/slide" Target="slide9.xml"/><Relationship Id="rId9" Type="http://schemas.openxmlformats.org/officeDocument/2006/relationships/slide" Target="slide15.xml"/><Relationship Id="rId1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8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4a9ab27cc0c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36912"/>
            <a:ext cx="8316416" cy="1828800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metist " pitchFamily="2" charset="0"/>
              </a:rPr>
              <a:t>Заповедная</a:t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metist " pitchFamily="2" charset="0"/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metist " pitchFamily="2" charset="0"/>
              </a:rPr>
              <a:t> природа Урала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Ametist " pitchFamily="2" charset="0"/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532440" y="6453336"/>
            <a:ext cx="504056" cy="288032"/>
          </a:xfrm>
          <a:prstGeom prst="actionButtonForwardNext">
            <a:avLst/>
          </a:prstGeom>
          <a:solidFill>
            <a:srgbClr val="66990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18864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solidFill>
                  <a:srgbClr val="002060"/>
                </a:solidFill>
              </a:rPr>
              <a:t>Свердловская область, </a:t>
            </a:r>
            <a:r>
              <a:rPr lang="ru-RU" sz="2200" dirty="0" err="1" smtClean="0">
                <a:solidFill>
                  <a:srgbClr val="002060"/>
                </a:solidFill>
              </a:rPr>
              <a:t>Ирбитский</a:t>
            </a:r>
            <a:r>
              <a:rPr lang="ru-RU" sz="2200" dirty="0" smtClean="0">
                <a:solidFill>
                  <a:srgbClr val="002060"/>
                </a:solidFill>
              </a:rPr>
              <a:t> район, п. Пионерский </a:t>
            </a:r>
          </a:p>
          <a:p>
            <a:pPr algn="ctr"/>
            <a:r>
              <a:rPr lang="ru-RU" sz="2200" dirty="0" smtClean="0">
                <a:solidFill>
                  <a:srgbClr val="002060"/>
                </a:solidFill>
              </a:rPr>
              <a:t>МОУ </a:t>
            </a:r>
            <a:r>
              <a:rPr lang="ru-RU" sz="2200" dirty="0" smtClean="0">
                <a:solidFill>
                  <a:srgbClr val="002060"/>
                </a:solidFill>
              </a:rPr>
              <a:t>«Пионерская СОШ»</a:t>
            </a:r>
            <a:endParaRPr lang="ru-RU" sz="2200" dirty="0" smtClean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4941168"/>
            <a:ext cx="486003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i="1" dirty="0" err="1" smtClean="0">
                <a:solidFill>
                  <a:srgbClr val="002060"/>
                </a:solidFill>
              </a:rPr>
              <a:t>Кияева</a:t>
            </a:r>
            <a:r>
              <a:rPr lang="ru-RU" sz="2200" i="1" dirty="0" smtClean="0">
                <a:solidFill>
                  <a:srgbClr val="002060"/>
                </a:solidFill>
              </a:rPr>
              <a:t> Юлия Александровна</a:t>
            </a:r>
          </a:p>
          <a:p>
            <a:r>
              <a:rPr lang="ru-RU" sz="2200" i="1" dirty="0" smtClean="0">
                <a:solidFill>
                  <a:srgbClr val="002060"/>
                </a:solidFill>
              </a:rPr>
              <a:t>учитель начальных </a:t>
            </a:r>
            <a:r>
              <a:rPr lang="ru-RU" sz="2200" i="1" dirty="0" smtClean="0">
                <a:solidFill>
                  <a:srgbClr val="002060"/>
                </a:solidFill>
              </a:rPr>
              <a:t>классов</a:t>
            </a:r>
          </a:p>
          <a:p>
            <a:r>
              <a:rPr lang="ru-RU" sz="2200" i="1" dirty="0" smtClean="0">
                <a:solidFill>
                  <a:srgbClr val="002060"/>
                </a:solidFill>
              </a:rPr>
              <a:t>первая квалификационная категория</a:t>
            </a:r>
            <a:endParaRPr lang="ru-RU" sz="2200" i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427113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solidFill>
                  <a:srgbClr val="002060"/>
                </a:solidFill>
              </a:rPr>
              <a:t>2017 год</a:t>
            </a:r>
            <a:endParaRPr lang="ru-RU" sz="2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Юлия\РАБОТА\ДОЛКУМЕНТЫ\Документы\МОЁ\САМООБРАЗОВАНИЕ\конкурсы\2016-2017\метод совет\природоохранные территории\Самоцветная полоса Урала\0_10fb8c_85f46e3_ori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56" y="0"/>
            <a:ext cx="9139944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764704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4000" noProof="0" dirty="0" smtClean="0">
                <a:solidFill>
                  <a:srgbClr val="002060"/>
                </a:solidFill>
                <a:latin typeface="Ametist " pitchFamily="2" charset="0"/>
              </a:rPr>
              <a:t>Невьянск</a:t>
            </a:r>
            <a:endParaRPr kumimoji="0" lang="ru-RU" sz="4000" b="1" i="0" u="none" strike="noStrike" kern="1200" cap="none" spc="0" normalizeH="0" baseline="0" noProof="0" dirty="0">
              <a:ln w="6350">
                <a:noFill/>
              </a:ln>
              <a:solidFill>
                <a:srgbClr val="00206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metist " pitchFamily="2" charset="0"/>
              <a:ea typeface="+mj-ea"/>
              <a:cs typeface="+mj-cs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548680"/>
            <a:ext cx="8712968" cy="2145268"/>
          </a:xfrm>
          <a:prstGeom prst="roundRect">
            <a:avLst/>
          </a:prstGeom>
          <a:gradFill>
            <a:gsLst>
              <a:gs pos="20000">
                <a:schemeClr val="accent3">
                  <a:tint val="9000"/>
                  <a:alpha val="50000"/>
                </a:schemeClr>
              </a:gs>
              <a:gs pos="100000">
                <a:schemeClr val="accent3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47675" algn="just"/>
            <a:r>
              <a:rPr lang="ru-RU" sz="2000" dirty="0" smtClean="0"/>
              <a:t>Первый настоящий завод Урала, положивший начало горнозаводской цивилизации.</a:t>
            </a:r>
          </a:p>
          <a:p>
            <a:pPr indent="447675" algn="just"/>
            <a:r>
              <a:rPr lang="ru-RU" sz="2000" dirty="0" smtClean="0"/>
              <a:t>В XIX веке Невьянск называли «золотым дном». Да и сейчас город стоит фактически на золоте. Все окраины и окрестности города перекопаны не по разу, здесь до сих пор повсюду работают </a:t>
            </a:r>
            <a:r>
              <a:rPr lang="ru-RU" sz="2000" dirty="0" err="1" smtClean="0"/>
              <a:t>золотопромывальные</a:t>
            </a:r>
            <a:r>
              <a:rPr lang="ru-RU" sz="2000" dirty="0" smtClean="0"/>
              <a:t> машины.</a:t>
            </a:r>
          </a:p>
        </p:txBody>
      </p:sp>
      <p:pic>
        <p:nvPicPr>
          <p:cNvPr id="2051" name="Picture 3" descr="C:\Users\Юлия\РАБОТА\ДОЛКУМЕНТЫ\Документы\МОЁ\САМООБРАЗОВАНИЕ\конкурсы\2016-2017\метод совет\природоохранные территории\Самоцветная полоса Урала\Дом Культуры в Невьянске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504" y="3645024"/>
            <a:ext cx="3652406" cy="2629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фото\фото\Поездка в Кунгур, Невьянск, Верхние Таволги\кунгур\IMG_112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56176" y="3573016"/>
            <a:ext cx="2376264" cy="31684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Юлия\РАБОТА\ДОЛКУМЕНТЫ\Документы\МОЁ\САМООБРАЗОВАНИЕ\конкурсы\2016-2017\метод совет\природоохранные территории\Самоцветная полоса Урала\0_10f9b9_34207643_orig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87824" y="5229200"/>
            <a:ext cx="2232248" cy="14875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Управляющая кнопка: возврат 7">
            <a:hlinkClick r:id="rId6" action="ppaction://hlinksldjump" highlightClick="1"/>
          </p:cNvPr>
          <p:cNvSpPr/>
          <p:nvPr/>
        </p:nvSpPr>
        <p:spPr>
          <a:xfrm>
            <a:off x="8783960" y="6569968"/>
            <a:ext cx="360040" cy="288032"/>
          </a:xfrm>
          <a:prstGeom prst="actionButtonReturn">
            <a:avLst/>
          </a:prstGeom>
          <a:solidFill>
            <a:srgbClr val="66990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Юлия\РАБОТА\ДОЛКУМЕНТЫ\Документы\МОЁ\САМООБРАЗОВАНИЕ\конкурсы\2016-2017\метод совет\природоохранные территории\Самоцветная полоса Урала\Нижний Тагил (центр) с Лисьей горы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5652120" cy="764704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4000" noProof="0" dirty="0" smtClean="0">
                <a:solidFill>
                  <a:srgbClr val="002060"/>
                </a:solidFill>
                <a:latin typeface="Ametist " pitchFamily="2" charset="0"/>
              </a:rPr>
              <a:t>Нижний Тагил</a:t>
            </a:r>
            <a:endParaRPr kumimoji="0" lang="ru-RU" sz="4000" b="1" i="0" u="none" strike="noStrike" kern="1200" cap="none" spc="0" normalizeH="0" baseline="0" noProof="0" dirty="0">
              <a:ln w="6350">
                <a:noFill/>
              </a:ln>
              <a:solidFill>
                <a:srgbClr val="00206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metist " pitchFamily="2" charset="0"/>
              <a:ea typeface="+mj-ea"/>
              <a:cs typeface="+mj-cs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5013176"/>
            <a:ext cx="8820472" cy="1736646"/>
          </a:xfrm>
          <a:prstGeom prst="roundRect">
            <a:avLst/>
          </a:prstGeom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47675" algn="just"/>
            <a:r>
              <a:rPr lang="ru-RU" sz="2400" dirty="0" smtClean="0"/>
              <a:t>Главным символом города является Лисья гора — небольшая гора со сторожевой башней на вершине, расположенная возле </a:t>
            </a:r>
            <a:r>
              <a:rPr lang="ru-RU" sz="2400" dirty="0" err="1" smtClean="0"/>
              <a:t>Тагильского</a:t>
            </a:r>
            <a:r>
              <a:rPr lang="ru-RU" sz="2400" dirty="0" smtClean="0"/>
              <a:t> пруда. Башня на Лисьей горе является памятником архитектуры и объектом культурного наследия России.</a:t>
            </a:r>
            <a:endParaRPr lang="ru-RU" sz="2400" dirty="0"/>
          </a:p>
        </p:txBody>
      </p:sp>
      <p:pic>
        <p:nvPicPr>
          <p:cNvPr id="3075" name="Picture 3" descr="C:\Users\Юлия\РАБОТА\ДОЛКУМЕНТЫ\Документы\МОЁ\САМООБРАЗОВАНИЕ\конкурсы\2016-2017\метод совет\природоохранные территории\Самоцветная полоса Урала\Нижний Тагил -  музей-завод горного дел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00278" y="0"/>
            <a:ext cx="4043722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http://historyntagil.ru/images3/44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2996952"/>
            <a:ext cx="2808312" cy="19831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9" name="Picture 7" descr="http://www.zapovedniki-mira.com/uploads/posts/2012-09/1348609130_reka_sulem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7504" y="620688"/>
            <a:ext cx="2880321" cy="16187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Скругленный прямоугольник 11"/>
          <p:cNvSpPr/>
          <p:nvPr/>
        </p:nvSpPr>
        <p:spPr>
          <a:xfrm>
            <a:off x="107504" y="2204864"/>
            <a:ext cx="2880320" cy="783193"/>
          </a:xfrm>
          <a:prstGeom prst="roundRect">
            <a:avLst/>
          </a:prstGeom>
          <a:gradFill>
            <a:gsLst>
              <a:gs pos="20000">
                <a:schemeClr val="accent4">
                  <a:tint val="9000"/>
                  <a:alpha val="50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Кедровник в истоках р. </a:t>
            </a:r>
            <a:r>
              <a:rPr lang="ru-RU" sz="2000" dirty="0" err="1" smtClean="0"/>
              <a:t>Нотиха</a:t>
            </a:r>
            <a:endParaRPr lang="ru-RU" sz="2000" dirty="0"/>
          </a:p>
        </p:txBody>
      </p:sp>
      <p:sp>
        <p:nvSpPr>
          <p:cNvPr id="9" name="Управляющая кнопка: возврат 8">
            <a:hlinkClick r:id="rId6" action="ppaction://hlinksldjump" highlightClick="1"/>
          </p:cNvPr>
          <p:cNvSpPr/>
          <p:nvPr/>
        </p:nvSpPr>
        <p:spPr>
          <a:xfrm>
            <a:off x="0" y="6569968"/>
            <a:ext cx="360040" cy="288032"/>
          </a:xfrm>
          <a:prstGeom prst="actionButtonReturn">
            <a:avLst/>
          </a:prstGeom>
          <a:solidFill>
            <a:srgbClr val="66990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static.panoramio.com/photos/large/542406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1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764704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4000" noProof="0" dirty="0" err="1" smtClean="0">
                <a:solidFill>
                  <a:srgbClr val="002060"/>
                </a:solidFill>
                <a:latin typeface="Ametist " pitchFamily="2" charset="0"/>
              </a:rPr>
              <a:t>Мурзинка</a:t>
            </a:r>
            <a:endParaRPr kumimoji="0" lang="ru-RU" sz="4000" b="1" i="0" u="none" strike="noStrike" kern="1200" cap="none" spc="0" normalizeH="0" baseline="0" noProof="0" dirty="0">
              <a:ln w="6350">
                <a:noFill/>
              </a:ln>
              <a:solidFill>
                <a:srgbClr val="00206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metist " pitchFamily="2" charset="0"/>
              <a:ea typeface="+mj-ea"/>
              <a:cs typeface="+mj-cs"/>
            </a:endParaRPr>
          </a:p>
        </p:txBody>
      </p:sp>
      <p:pic>
        <p:nvPicPr>
          <p:cNvPr id="15366" name="Picture 6" descr="http://static.panoramio.com/photos/large/267637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1916832"/>
            <a:ext cx="3648405" cy="2736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3" descr="C:\Users\Юлия\РАБОТА\ДОЛКУМЕНТЫ\Документы\МОЁ\САМООБРАЗОВАНИЕ\конкурсы\2016-2017\метод совет\природоохранные территории\Самоцветная полоса Урала\0_10f9b8_6b4d2f59_ori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4797152"/>
            <a:ext cx="2304256" cy="16985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3419872" y="4712732"/>
            <a:ext cx="5724128" cy="2145268"/>
          </a:xfrm>
          <a:prstGeom prst="roundRect">
            <a:avLst/>
          </a:prstGeom>
          <a:gradFill>
            <a:gsLst>
              <a:gs pos="20000">
                <a:schemeClr val="accent4">
                  <a:tint val="9000"/>
                  <a:alpha val="50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47675" algn="just"/>
            <a:r>
              <a:rPr lang="ru-RU" sz="2400" dirty="0" smtClean="0"/>
              <a:t>В районе </a:t>
            </a:r>
            <a:r>
              <a:rPr lang="ru-RU" sz="2400" dirty="0" err="1" smtClean="0"/>
              <a:t>Мурзинки</a:t>
            </a:r>
            <a:r>
              <a:rPr lang="ru-RU" sz="2400" dirty="0" smtClean="0"/>
              <a:t> расположено несколько групп минеральных копей. Здесь встречается берилл, топаз, турмалин, аметист, морион, </a:t>
            </a:r>
            <a:r>
              <a:rPr lang="ru-RU" sz="2400" dirty="0" err="1" smtClean="0"/>
              <a:t>кордиерит</a:t>
            </a:r>
            <a:r>
              <a:rPr lang="ru-RU" sz="2400" dirty="0" smtClean="0"/>
              <a:t>, корунд, аметист и рубин.</a:t>
            </a:r>
            <a:endParaRPr lang="ru-RU" sz="2400" dirty="0"/>
          </a:p>
        </p:txBody>
      </p:sp>
      <p:pic>
        <p:nvPicPr>
          <p:cNvPr id="15368" name="Picture 8" descr="https://c-a.d-cd.net/ab543f2s-96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00192" y="-6424"/>
            <a:ext cx="2843808" cy="1895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Управляющая кнопка: возврат 9">
            <a:hlinkClick r:id="rId6" action="ppaction://hlinksldjump" highlightClick="1"/>
          </p:cNvPr>
          <p:cNvSpPr/>
          <p:nvPr/>
        </p:nvSpPr>
        <p:spPr>
          <a:xfrm>
            <a:off x="0" y="6569968"/>
            <a:ext cx="360040" cy="288032"/>
          </a:xfrm>
          <a:prstGeom prst="actionButtonReturn">
            <a:avLst/>
          </a:prstGeom>
          <a:solidFill>
            <a:srgbClr val="66990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Users\Юлия\РАБОТА\ДОЛКУМЕНТЫ\Документы\МОЁ\САМООБРАЗОВАНИЕ\конкурсы\2016-2017\метод совет\природоохранные территории\Самоцветная полоса Урала\Алапаевск - река Нейв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67875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3563888" cy="764704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4000" noProof="0" dirty="0" smtClean="0">
                <a:solidFill>
                  <a:srgbClr val="002060"/>
                </a:solidFill>
                <a:latin typeface="Ametist " pitchFamily="2" charset="0"/>
              </a:rPr>
              <a:t>Алапаевск</a:t>
            </a:r>
            <a:endParaRPr kumimoji="0" lang="ru-RU" sz="4000" b="1" i="0" u="none" strike="noStrike" kern="1200" cap="none" spc="0" normalizeH="0" baseline="0" noProof="0" dirty="0">
              <a:ln w="6350">
                <a:noFill/>
              </a:ln>
              <a:solidFill>
                <a:srgbClr val="00206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metist " pitchFamily="2" charset="0"/>
              <a:ea typeface="+mj-ea"/>
              <a:cs typeface="+mj-cs"/>
            </a:endParaRPr>
          </a:p>
        </p:txBody>
      </p:sp>
      <p:pic>
        <p:nvPicPr>
          <p:cNvPr id="14337" name="Picture 1" descr="C:\Users\Юлия\РАБОТА\ДОЛКУМЕНТЫ\Документы\МОЁ\САМООБРАЗОВАНИЕ\конкурсы\2016-2017\метод совет\природоохранные территории\Самоцветная полоса Урала\0_10fbe4_820f591c_ori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836712"/>
            <a:ext cx="2459300" cy="1844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38" name="Picture 2" descr="C:\Users\Юлия\РАБОТА\ДОЛКУМЕНТЫ\Документы\МОЁ\САМООБРАЗОВАНИЕ\конкурсы\2016-2017\метод совет\природоохранные территории\Самоцветная полоса Урала\0_11027e_7b0ed592_ori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91880" y="4221088"/>
            <a:ext cx="2400000" cy="18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Скругленный прямоугольник 8"/>
          <p:cNvSpPr/>
          <p:nvPr/>
        </p:nvSpPr>
        <p:spPr>
          <a:xfrm>
            <a:off x="3419872" y="0"/>
            <a:ext cx="5724128" cy="2145268"/>
          </a:xfrm>
          <a:prstGeom prst="roundRect">
            <a:avLst/>
          </a:prstGeom>
          <a:gradFill>
            <a:gsLst>
              <a:gs pos="20000">
                <a:schemeClr val="accent4">
                  <a:tint val="9000"/>
                  <a:alpha val="50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47675" algn="just"/>
            <a:r>
              <a:rPr lang="ru-RU" sz="2400" dirty="0" smtClean="0"/>
              <a:t>Живописно раскинулся среди зауральских холмов и увалов, на берегу огромного пруда реки </a:t>
            </a:r>
            <a:r>
              <a:rPr lang="ru-RU" sz="2400" dirty="0" err="1" smtClean="0"/>
              <a:t>Нейва</a:t>
            </a:r>
            <a:r>
              <a:rPr lang="ru-RU" sz="2400" dirty="0" smtClean="0"/>
              <a:t>, старый по возрасту, но кажется вечно молодящийся город Алапаевск.</a:t>
            </a:r>
            <a:endParaRPr lang="ru-RU" sz="24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1520" y="6093296"/>
            <a:ext cx="2520280" cy="510778"/>
          </a:xfrm>
          <a:prstGeom prst="roundRect">
            <a:avLst/>
          </a:prstGeom>
          <a:gradFill>
            <a:gsLst>
              <a:gs pos="20000">
                <a:schemeClr val="accent4">
                  <a:tint val="9000"/>
                  <a:alpha val="50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Писаный камень</a:t>
            </a:r>
            <a:endParaRPr lang="ru-RU" sz="2400" dirty="0"/>
          </a:p>
        </p:txBody>
      </p:sp>
      <p:pic>
        <p:nvPicPr>
          <p:cNvPr id="14341" name="Picture 5" descr="C:\Users\Юлия\РАБОТА\ДОЛКУМЕНТЫ\Документы\МОЁ\САМООБРАЗОВАНИЕ\конкурсы\2016-2017\метод совет\природоохранные территории\Памятник природы Камень Писаный\1350630771_3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4149080"/>
            <a:ext cx="2705411" cy="18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343" name="Picture 7" descr="http://ynikum.com/sites/default/files/f_625-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02272" y="3212976"/>
            <a:ext cx="2941728" cy="2520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" name="Скругленный прямоугольник 15"/>
          <p:cNvSpPr/>
          <p:nvPr/>
        </p:nvSpPr>
        <p:spPr>
          <a:xfrm>
            <a:off x="6418296" y="5805264"/>
            <a:ext cx="2520280" cy="919401"/>
          </a:xfrm>
          <a:prstGeom prst="roundRect">
            <a:avLst/>
          </a:prstGeom>
          <a:gradFill>
            <a:gsLst>
              <a:gs pos="20000">
                <a:schemeClr val="accent4">
                  <a:tint val="9000"/>
                  <a:alpha val="50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Скала</a:t>
            </a:r>
          </a:p>
          <a:p>
            <a:pPr algn="ctr"/>
            <a:r>
              <a:rPr lang="ru-RU" sz="2400" dirty="0" smtClean="0"/>
              <a:t> «Семь братьев»</a:t>
            </a:r>
            <a:endParaRPr lang="ru-RU" sz="2400" dirty="0"/>
          </a:p>
        </p:txBody>
      </p:sp>
      <p:sp>
        <p:nvSpPr>
          <p:cNvPr id="11" name="Управляющая кнопка: возврат 10">
            <a:hlinkClick r:id="rId7" action="ppaction://hlinksldjump" highlightClick="1"/>
          </p:cNvPr>
          <p:cNvSpPr/>
          <p:nvPr/>
        </p:nvSpPr>
        <p:spPr>
          <a:xfrm>
            <a:off x="0" y="6569968"/>
            <a:ext cx="360040" cy="288032"/>
          </a:xfrm>
          <a:prstGeom prst="actionButtonReturn">
            <a:avLst/>
          </a:prstGeom>
          <a:solidFill>
            <a:srgbClr val="66990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slavyanskaya-kultura.ru/upload/wysiwyg/3498d63dd8fb52d99e16958a2b35da9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5220072" y="5529977"/>
            <a:ext cx="3923928" cy="1328023"/>
          </a:xfrm>
          <a:prstGeom prst="roundRect">
            <a:avLst/>
          </a:prstGeom>
          <a:gradFill>
            <a:gsLst>
              <a:gs pos="20000">
                <a:schemeClr val="accent4">
                  <a:tint val="9000"/>
                  <a:alpha val="50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47675" algn="just"/>
            <a:r>
              <a:rPr lang="ru-RU" sz="2400" dirty="0" smtClean="0"/>
              <a:t>Ирбит – один из старейших городов на территории Урала</a:t>
            </a:r>
            <a:r>
              <a:rPr lang="ru-RU" sz="2400" dirty="0" smtClean="0"/>
              <a:t>.</a:t>
            </a:r>
            <a:endParaRPr lang="ru-RU" sz="2400" dirty="0" smtClean="0"/>
          </a:p>
        </p:txBody>
      </p:sp>
      <p:pic>
        <p:nvPicPr>
          <p:cNvPr id="13318" name="Picture 6" descr="http://photos.wikimapia.org/p/00/02/68/38/27_bi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71272" y="0"/>
            <a:ext cx="2604784" cy="1941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20" name="Picture 8" descr="http://img-fotki.yandex.ru/get/5810/21296645.0/0_548ad_62f71457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20072" y="980728"/>
            <a:ext cx="3648405" cy="2736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Скругленный прямоугольник 9"/>
          <p:cNvSpPr/>
          <p:nvPr/>
        </p:nvSpPr>
        <p:spPr>
          <a:xfrm>
            <a:off x="6660232" y="332656"/>
            <a:ext cx="1944216" cy="510778"/>
          </a:xfrm>
          <a:prstGeom prst="roundRect">
            <a:avLst/>
          </a:prstGeom>
          <a:gradFill>
            <a:gsLst>
              <a:gs pos="20000">
                <a:schemeClr val="accent4">
                  <a:tint val="9000"/>
                  <a:alpha val="50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Белая горка</a:t>
            </a:r>
            <a:endParaRPr lang="ru-RU" sz="2400" dirty="0"/>
          </a:p>
        </p:txBody>
      </p:sp>
      <p:pic>
        <p:nvPicPr>
          <p:cNvPr id="13322" name="Picture 10" descr="Логотип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532901"/>
            <a:ext cx="2160240" cy="28683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Скругленный прямоугольник 11"/>
          <p:cNvSpPr/>
          <p:nvPr/>
        </p:nvSpPr>
        <p:spPr>
          <a:xfrm>
            <a:off x="395536" y="548680"/>
            <a:ext cx="1656184" cy="510778"/>
          </a:xfrm>
          <a:prstGeom prst="roundRect">
            <a:avLst/>
          </a:prstGeom>
          <a:gradFill>
            <a:gsLst>
              <a:gs pos="20000">
                <a:schemeClr val="accent4">
                  <a:tint val="9000"/>
                  <a:alpha val="50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Бугры</a:t>
            </a:r>
            <a:endParaRPr lang="ru-RU" sz="2400" dirty="0"/>
          </a:p>
        </p:txBody>
      </p:sp>
      <p:sp>
        <p:nvSpPr>
          <p:cNvPr id="9" name="Управляющая кнопка: возврат 8">
            <a:hlinkClick r:id="rId6" action="ppaction://hlinksldjump" highlightClick="1"/>
          </p:cNvPr>
          <p:cNvSpPr/>
          <p:nvPr/>
        </p:nvSpPr>
        <p:spPr>
          <a:xfrm>
            <a:off x="0" y="6569968"/>
            <a:ext cx="360040" cy="288032"/>
          </a:xfrm>
          <a:prstGeom prst="actionButtonReturn">
            <a:avLst/>
          </a:prstGeom>
          <a:solidFill>
            <a:srgbClr val="66990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artduma.ru/media/cache/cc/dd/13/9f/f3/8c/ccdd139ff38cebdd3bb2e26fbdb85a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3852" y="0"/>
            <a:ext cx="9157852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5652120" cy="764704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4000" noProof="0" dirty="0" smtClean="0">
                <a:solidFill>
                  <a:srgbClr val="002060"/>
                </a:solidFill>
                <a:latin typeface="Ametist " pitchFamily="2" charset="0"/>
              </a:rPr>
              <a:t>Артёмовский</a:t>
            </a:r>
            <a:endParaRPr kumimoji="0" lang="ru-RU" sz="4000" b="1" i="0" u="none" strike="noStrike" kern="1200" cap="none" spc="0" normalizeH="0" baseline="0" noProof="0" dirty="0">
              <a:ln w="6350">
                <a:noFill/>
              </a:ln>
              <a:solidFill>
                <a:srgbClr val="00206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metist " pitchFamily="2" charset="0"/>
              <a:ea typeface="+mj-ea"/>
              <a:cs typeface="+mj-cs"/>
            </a:endParaRPr>
          </a:p>
        </p:txBody>
      </p:sp>
      <p:pic>
        <p:nvPicPr>
          <p:cNvPr id="12294" name="Picture 6" descr="http://perego-shop.ru/gallery/images/2140154_artemovskii-sverdlovskaya-oblast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03648" y="692696"/>
            <a:ext cx="1696932" cy="111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6" name="Picture 8" descr="http://perego-shop.ru/gallery/images/2140161_artemovskii-sverdlovskaya-oblast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2276872"/>
            <a:ext cx="1587324" cy="12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7" name="Группа 16"/>
          <p:cNvGrpSpPr/>
          <p:nvPr/>
        </p:nvGrpSpPr>
        <p:grpSpPr>
          <a:xfrm>
            <a:off x="5796136" y="2492896"/>
            <a:ext cx="3251134" cy="2160000"/>
            <a:chOff x="5796136" y="1844824"/>
            <a:chExt cx="3251134" cy="2160000"/>
          </a:xfrm>
        </p:grpSpPr>
        <p:pic>
          <p:nvPicPr>
            <p:cNvPr id="12298" name="Picture 10" descr="http://zabika.ru/adpopad/%D0%92%20%D0%BD%D0%B0%D1%81%D1%82%D0%BE%D1%8F%D1%89%D0%B5%D0%B5%20%D0%B2%D1%80%D0%B5%D0%BC%D1%8F%20%D0%B2%20%D0%BF%D0%B5%D1%80%D0%B5%D1%87%D0%B5%D0%BD%D1%8C%20%C2%AB%D0%9E%D1%81%D0%BE%D0%B1%D0%BE%20%D0%BE%D1%85%D1%80%D0%B0%D0%BD%D1%8F%D0%B5%D0%BC%D1%8B%D0%B5%20%D0%BF%D1%80%D0%B8%D1%80%D0%BE%D0%B4%D0%BD%D1%8B%D0%B5%20%D1%82%D0%B5%D1%80%D1%80%D0%B8%D1%82%D0%BE%D1%80%D0%B8%D0%B8%20%D0%A1%D0%B2%D0%B5%D1%80%D0%B4%D0%BB%D0%BE%D0%B2%D1%81%D0%BA%D0%BE%D0%B9%20%D0%BE%D0%B1%D0%BB%D0%B0%D1%81%D1%82%D0%B8%C2%BB%20%D0%B2%D0%BA%D0%BB%D1%8E%D1%87%D0%B5%D0%BD%D1%8B%20%D0%BF%D1%8F%D1%82%D1%8C%20%D0%BF%D0%B0%D0%BC%D1%8F%D1%82%D0%BD%D0%B8%D0%BA%D0%BE%D0%B2%20%D0%BF%D1%80%D0%B8%D1%80%D0%BE%D0%B4%D1%8B%20%D0%B0%D0%B3%D0%BE:%20%D0%BA%D0%B0%D0%BC%D0%BD%D0%B8%20%D0%9C%D0%B0%D0%BD%D1%82%D1%83%D1%80%D0%BE%D0%B2%20%D0%B8%20%D0%9F%D0%B8%D1%81%D0%B0%D0%BD%D1%8B%D0%B9d/46250_html_m49adb573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5796136" y="1844824"/>
              <a:ext cx="3251134" cy="21600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12" name="Скругленный прямоугольник 11"/>
            <p:cNvSpPr/>
            <p:nvPr/>
          </p:nvSpPr>
          <p:spPr>
            <a:xfrm>
              <a:off x="5868144" y="1916832"/>
              <a:ext cx="1728192" cy="919401"/>
            </a:xfrm>
            <a:prstGeom prst="roundRect">
              <a:avLst/>
            </a:prstGeom>
            <a:gradFill>
              <a:gsLst>
                <a:gs pos="20000">
                  <a:schemeClr val="accent4">
                    <a:tint val="9000"/>
                    <a:alpha val="50000"/>
                  </a:schemeClr>
                </a:gs>
                <a:gs pos="100000">
                  <a:schemeClr val="accent4">
                    <a:tint val="70000"/>
                    <a:satMod val="100000"/>
                  </a:schemeClr>
                </a:gs>
              </a:gsLst>
            </a:gradFill>
            <a:effectLst>
              <a:outerShdw blurRad="130000" dist="101600" dir="2700000" algn="tl" rotWithShape="0">
                <a:srgbClr val="000000">
                  <a:alpha val="35000"/>
                </a:srgbClr>
              </a:outerShdw>
              <a:softEdge rad="63500"/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2400" dirty="0" err="1" smtClean="0"/>
                <a:t>Мантуров</a:t>
              </a:r>
              <a:r>
                <a:rPr lang="ru-RU" sz="2400" dirty="0" smtClean="0"/>
                <a:t> камень</a:t>
              </a:r>
              <a:endParaRPr lang="ru-RU" sz="2400" dirty="0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5868144" y="188640"/>
            <a:ext cx="3109945" cy="2160000"/>
            <a:chOff x="5868144" y="-288032"/>
            <a:chExt cx="3109945" cy="2160000"/>
          </a:xfrm>
        </p:grpSpPr>
        <p:pic>
          <p:nvPicPr>
            <p:cNvPr id="12300" name="Picture 12" descr="http://zabika.ru/adpopad/%D0%92%20%D0%BD%D0%B0%D1%81%D1%82%D0%BE%D1%8F%D1%89%D0%B5%D0%B5%20%D0%B2%D1%80%D0%B5%D0%BC%D1%8F%20%D0%B2%20%D0%BF%D0%B5%D1%80%D0%B5%D1%87%D0%B5%D0%BD%D1%8C%20%C2%AB%D0%9E%D1%81%D0%BE%D0%B1%D0%BE%20%D0%BE%D1%85%D1%80%D0%B0%D0%BD%D1%8F%D0%B5%D0%BC%D1%8B%D0%B5%20%D0%BF%D1%80%D0%B8%D1%80%D0%BE%D0%B4%D0%BD%D1%8B%D0%B5%20%D1%82%D0%B5%D1%80%D1%80%D0%B8%D1%82%D0%BE%D1%80%D0%B8%D0%B8%20%D0%A1%D0%B2%D0%B5%D1%80%D0%B4%D0%BB%D0%BE%D0%B2%D1%81%D0%BA%D0%BE%D0%B9%20%D0%BE%D0%B1%D0%BB%D0%B0%D1%81%D1%82%D0%B8%C2%BB%20%D0%B2%D0%BA%D0%BB%D1%8E%D1%87%D0%B5%D0%BD%D1%8B%20%D0%BF%D1%8F%D1%82%D1%8C%20%D0%BF%D0%B0%D0%BC%D1%8F%D1%82%D0%BD%D0%B8%D0%BA%D0%BE%D0%B2%20%D0%BF%D1%80%D0%B8%D1%80%D0%BE%D0%B4%D1%8B%20%D0%B0%D0%B3%D0%BE:%20%D0%BA%D0%B0%D0%BC%D0%BD%D0%B8%20%D0%9C%D0%B0%D0%BD%D1%82%D1%83%D1%80%D0%BE%D0%B2%20%D0%B8%20%D0%9F%D0%B8%D1%81%D0%B0%D0%BD%D1%8B%D0%B9d/46250_html_1b12105a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5868144" y="-288032"/>
              <a:ext cx="3109945" cy="216000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14" name="Скругленный прямоугольник 13"/>
            <p:cNvSpPr/>
            <p:nvPr/>
          </p:nvSpPr>
          <p:spPr>
            <a:xfrm>
              <a:off x="5940152" y="-288032"/>
              <a:ext cx="2880320" cy="510778"/>
            </a:xfrm>
            <a:prstGeom prst="roundRect">
              <a:avLst/>
            </a:prstGeom>
            <a:gradFill>
              <a:gsLst>
                <a:gs pos="20000">
                  <a:schemeClr val="accent4">
                    <a:tint val="9000"/>
                    <a:alpha val="50000"/>
                  </a:schemeClr>
                </a:gs>
                <a:gs pos="100000">
                  <a:schemeClr val="accent4">
                    <a:tint val="70000"/>
                    <a:satMod val="100000"/>
                  </a:schemeClr>
                </a:gs>
              </a:gsLst>
            </a:gradFill>
            <a:effectLst>
              <a:outerShdw blurRad="130000" dist="101600" dir="2700000" algn="tl" rotWithShape="0">
                <a:srgbClr val="000000">
                  <a:alpha val="35000"/>
                </a:srgbClr>
              </a:outerShdw>
              <a:softEdge rad="63500"/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2400" dirty="0" err="1" smtClean="0"/>
                <a:t>Шайтанская</a:t>
              </a:r>
              <a:r>
                <a:rPr lang="ru-RU" sz="2400" dirty="0" smtClean="0"/>
                <a:t> канава</a:t>
              </a:r>
              <a:endParaRPr lang="ru-RU" sz="2400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5940152" y="4698000"/>
            <a:ext cx="3004069" cy="2160000"/>
            <a:chOff x="6678638" y="4847873"/>
            <a:chExt cx="2258637" cy="1693978"/>
          </a:xfrm>
        </p:grpSpPr>
        <p:pic>
          <p:nvPicPr>
            <p:cNvPr id="10" name="Picture 4" descr="C:\Users\Юлия\РАБОТА\ДОЛКУМЕНТЫ\Документы\МОЁ\САМООБРАЗОВАНИЕ\конкурсы\2016-2017\метод совет\природоохранные территории\Памятник природы Камень Шайтан Алапаевск\3378445.jpg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6678638" y="4847873"/>
              <a:ext cx="2258637" cy="1693978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9" name="Скругленный прямоугольник 8"/>
            <p:cNvSpPr/>
            <p:nvPr/>
          </p:nvSpPr>
          <p:spPr>
            <a:xfrm>
              <a:off x="6786918" y="6141274"/>
              <a:ext cx="1960774" cy="400577"/>
            </a:xfrm>
            <a:prstGeom prst="roundRect">
              <a:avLst/>
            </a:prstGeom>
            <a:gradFill>
              <a:gsLst>
                <a:gs pos="20000">
                  <a:schemeClr val="accent4">
                    <a:tint val="9000"/>
                    <a:alpha val="50000"/>
                  </a:schemeClr>
                </a:gs>
                <a:gs pos="100000">
                  <a:schemeClr val="accent4">
                    <a:tint val="70000"/>
                    <a:satMod val="100000"/>
                  </a:schemeClr>
                </a:gs>
              </a:gsLst>
            </a:gradFill>
            <a:effectLst>
              <a:outerShdw blurRad="130000" dist="101600" dir="2700000" algn="tl" rotWithShape="0">
                <a:srgbClr val="000000">
                  <a:alpha val="35000"/>
                </a:srgbClr>
              </a:outerShdw>
              <a:softEdge rad="63500"/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2400" dirty="0" smtClean="0"/>
                <a:t>Шайтан камень</a:t>
              </a:r>
              <a:endParaRPr lang="ru-RU" sz="2400" dirty="0"/>
            </a:p>
          </p:txBody>
        </p:sp>
      </p:grpSp>
      <p:pic>
        <p:nvPicPr>
          <p:cNvPr id="12292" name="Picture 4" descr="http://www.naselo.ru/upload/iblock/894/30%20rqarmsgobpqzqdaz%20zkrmduftjpsh_730307433_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67544" y="1268760"/>
            <a:ext cx="1620180" cy="1296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Управляющая кнопка: возврат 17">
            <a:hlinkClick r:id="rId10" action="ppaction://hlinksldjump" highlightClick="1"/>
          </p:cNvPr>
          <p:cNvSpPr/>
          <p:nvPr/>
        </p:nvSpPr>
        <p:spPr>
          <a:xfrm>
            <a:off x="0" y="6569968"/>
            <a:ext cx="360040" cy="288032"/>
          </a:xfrm>
          <a:prstGeom prst="actionButtonReturn">
            <a:avLst/>
          </a:prstGeom>
          <a:solidFill>
            <a:srgbClr val="66990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http://olga20678.users.photofile.ru/photo/olga20678/115924673/xlarge/1440951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81" y="1"/>
            <a:ext cx="9140119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79512" y="260648"/>
            <a:ext cx="3960440" cy="764704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4000" noProof="0" dirty="0" smtClean="0">
                <a:solidFill>
                  <a:srgbClr val="002060"/>
                </a:solidFill>
                <a:latin typeface="Ametist " pitchFamily="2" charset="0"/>
              </a:rPr>
              <a:t>Реж</a:t>
            </a:r>
            <a:endParaRPr kumimoji="0" lang="ru-RU" sz="4000" b="1" i="0" u="none" strike="noStrike" kern="1200" cap="none" spc="0" normalizeH="0" baseline="0" noProof="0" dirty="0">
              <a:ln w="6350">
                <a:noFill/>
              </a:ln>
              <a:solidFill>
                <a:srgbClr val="00206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metist " pitchFamily="2" charset="0"/>
              <a:ea typeface="+mj-ea"/>
              <a:cs typeface="+mj-cs"/>
            </a:endParaRPr>
          </a:p>
        </p:txBody>
      </p:sp>
      <p:pic>
        <p:nvPicPr>
          <p:cNvPr id="11265" name="Picture 1" descr="C:\Users\Юлия\РАБОТА\ДОЛКУМЕНТЫ\Документы\МОЁ\САМООБРАЗОВАНИЕ\конкурсы\2016-2017\метод совет\природоохранные территории\Самоцветная полоса Урала\Музей истории камнерезного и ювелирного искусства Урала Красная Линия Екатеринбург Свердловская область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76189" y="188640"/>
            <a:ext cx="2688299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6" name="Picture 2" descr="C:\Users\Юлия\РАБОТА\ДОЛКУМЕНТЫ\Документы\МОЁ\САМООБРАЗОВАНИЕ\конкурсы\2016-2017\метод совет\природоохранные территории\Самоцветная полоса Урала\Среди достопримечательностей Режа стоит отметить храм Иоанна Предтечи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92280" y="2564904"/>
            <a:ext cx="1800000" cy="135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1" name="Picture 7" descr="http://icache2.rutraveller.ru/icache/u_a/k/akonev66/al586022/857745_608x60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3933056"/>
            <a:ext cx="3420000" cy="26601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Скругленный прямоугольник 9"/>
          <p:cNvSpPr/>
          <p:nvPr/>
        </p:nvSpPr>
        <p:spPr>
          <a:xfrm>
            <a:off x="395536" y="6093296"/>
            <a:ext cx="2880320" cy="510778"/>
          </a:xfrm>
          <a:prstGeom prst="roundRect">
            <a:avLst/>
          </a:prstGeom>
          <a:gradFill>
            <a:gsLst>
              <a:gs pos="20000">
                <a:schemeClr val="accent4">
                  <a:tint val="9000"/>
                  <a:alpha val="50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err="1" smtClean="0"/>
              <a:t>Мантуров</a:t>
            </a:r>
            <a:r>
              <a:rPr lang="ru-RU" sz="2400" dirty="0" smtClean="0"/>
              <a:t> камень</a:t>
            </a:r>
            <a:endParaRPr lang="ru-RU" sz="2400" dirty="0"/>
          </a:p>
        </p:txBody>
      </p:sp>
      <p:pic>
        <p:nvPicPr>
          <p:cNvPr id="11273" name="Picture 9" descr="http://nature.baikal.ru/phs/norm/25/258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9512" y="1268760"/>
            <a:ext cx="3420000" cy="23353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Скругленный прямоугольник 11"/>
          <p:cNvSpPr/>
          <p:nvPr/>
        </p:nvSpPr>
        <p:spPr>
          <a:xfrm>
            <a:off x="323528" y="3120612"/>
            <a:ext cx="2880320" cy="510778"/>
          </a:xfrm>
          <a:prstGeom prst="roundRect">
            <a:avLst/>
          </a:prstGeom>
          <a:gradFill>
            <a:gsLst>
              <a:gs pos="20000">
                <a:schemeClr val="accent4">
                  <a:tint val="9000"/>
                  <a:alpha val="50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Скалы Пять братьев</a:t>
            </a:r>
            <a:endParaRPr lang="ru-RU" sz="2400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676456" y="6525344"/>
            <a:ext cx="467544" cy="332656"/>
          </a:xfrm>
          <a:prstGeom prst="actionButtonForwardNext">
            <a:avLst/>
          </a:prstGeom>
          <a:solidFill>
            <a:srgbClr val="66990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0" name="Picture 6" descr="Арамашево - Фото №1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4499992" y="0"/>
            <a:ext cx="4644008" cy="764704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4000" noProof="0" dirty="0" err="1" smtClean="0">
                <a:solidFill>
                  <a:srgbClr val="002060"/>
                </a:solidFill>
                <a:latin typeface="Ametist " pitchFamily="2" charset="0"/>
              </a:rPr>
              <a:t>Режевской</a:t>
            </a:r>
            <a:r>
              <a:rPr lang="ru-RU" sz="4000" noProof="0" dirty="0" smtClean="0">
                <a:solidFill>
                  <a:srgbClr val="002060"/>
                </a:solidFill>
                <a:latin typeface="Ametist " pitchFamily="2" charset="0"/>
              </a:rPr>
              <a:t> </a:t>
            </a:r>
            <a:r>
              <a:rPr lang="ru-RU" sz="4000" noProof="0" dirty="0" err="1" smtClean="0">
                <a:solidFill>
                  <a:srgbClr val="002060"/>
                </a:solidFill>
                <a:latin typeface="Ametist " pitchFamily="2" charset="0"/>
              </a:rPr>
              <a:t>экопарк</a:t>
            </a:r>
            <a:endParaRPr kumimoji="0" lang="ru-RU" sz="4000" b="1" i="0" u="none" strike="noStrike" kern="1200" cap="none" spc="0" normalizeH="0" baseline="0" noProof="0" dirty="0">
              <a:ln w="6350">
                <a:noFill/>
              </a:ln>
              <a:solidFill>
                <a:srgbClr val="00206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metist " pitchFamily="2" charset="0"/>
              <a:ea typeface="+mj-ea"/>
              <a:cs typeface="+mj-cs"/>
            </a:endParaRPr>
          </a:p>
        </p:txBody>
      </p:sp>
      <p:pic>
        <p:nvPicPr>
          <p:cNvPr id="31746" name="Picture 2" descr="Арамашево - Фото №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04248" y="1988840"/>
            <a:ext cx="2208032" cy="16560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1748" name="Picture 4" descr="Арамашево - Фото №1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7984" y="1052736"/>
            <a:ext cx="2267745" cy="17008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1752" name="Picture 8" descr="http://gotoural.com/uploads/picture/file/427/xlarge_4_--------_---------_10_06_201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80112" y="4667397"/>
            <a:ext cx="3024336" cy="20026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Скругленный прямоугольник 8"/>
          <p:cNvSpPr/>
          <p:nvPr/>
        </p:nvSpPr>
        <p:spPr>
          <a:xfrm>
            <a:off x="179512" y="188639"/>
            <a:ext cx="4104456" cy="2247424"/>
          </a:xfrm>
          <a:prstGeom prst="roundRect">
            <a:avLst/>
          </a:prstGeom>
          <a:gradFill>
            <a:gsLst>
              <a:gs pos="20000">
                <a:schemeClr val="accent2">
                  <a:tint val="9000"/>
                  <a:alpha val="50000"/>
                </a:schemeClr>
              </a:gs>
              <a:gs pos="100000">
                <a:schemeClr val="accent2">
                  <a:tint val="70000"/>
                  <a:satMod val="10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180975" algn="just"/>
            <a:r>
              <a:rPr lang="ru-RU" dirty="0" err="1" smtClean="0"/>
              <a:t>Режевской</a:t>
            </a:r>
            <a:r>
              <a:rPr lang="ru-RU" dirty="0" smtClean="0"/>
              <a:t> </a:t>
            </a:r>
            <a:r>
              <a:rPr lang="ru-RU" dirty="0" err="1" smtClean="0"/>
              <a:t>экопарк</a:t>
            </a:r>
            <a:r>
              <a:rPr lang="ru-RU" dirty="0" smtClean="0"/>
              <a:t> – это место где сохранилась первозданная чистота и можно увидеть самые разнообразные картины уральской природы.</a:t>
            </a:r>
          </a:p>
          <a:p>
            <a:pPr indent="180975" algn="just"/>
            <a:r>
              <a:rPr lang="ru-RU" dirty="0" smtClean="0"/>
              <a:t>В </a:t>
            </a:r>
            <a:r>
              <a:rPr lang="ru-RU" dirty="0" err="1" smtClean="0"/>
              <a:t>Режевском</a:t>
            </a:r>
            <a:r>
              <a:rPr lang="ru-RU" dirty="0" smtClean="0"/>
              <a:t> </a:t>
            </a:r>
            <a:r>
              <a:rPr lang="ru-RU" dirty="0" err="1" smtClean="0"/>
              <a:t>экопарке</a:t>
            </a:r>
            <a:r>
              <a:rPr lang="ru-RU" dirty="0" smtClean="0"/>
              <a:t> имеется своя </a:t>
            </a:r>
            <a:r>
              <a:rPr lang="ru-RU" dirty="0" err="1" smtClean="0"/>
              <a:t>экотропа</a:t>
            </a:r>
            <a:r>
              <a:rPr lang="ru-RU" dirty="0" smtClean="0"/>
              <a:t>, расположенная в крутой излучине речки Реж</a:t>
            </a:r>
            <a:r>
              <a:rPr lang="ru-RU" dirty="0" smtClean="0"/>
              <a:t>.</a:t>
            </a:r>
            <a:endParaRPr lang="ru-RU" dirty="0" smtClean="0"/>
          </a:p>
        </p:txBody>
      </p:sp>
      <p:pic>
        <p:nvPicPr>
          <p:cNvPr id="31754" name="Picture 10" descr="https://www.votpusk.ru/gallery/small/10488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9512" y="4005064"/>
            <a:ext cx="2664296" cy="17761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Управляющая кнопка: возврат 9">
            <a:hlinkClick r:id="rId7" action="ppaction://hlinksldjump" highlightClick="1"/>
          </p:cNvPr>
          <p:cNvSpPr/>
          <p:nvPr/>
        </p:nvSpPr>
        <p:spPr>
          <a:xfrm>
            <a:off x="8783960" y="6569968"/>
            <a:ext cx="360040" cy="288032"/>
          </a:xfrm>
          <a:prstGeom prst="actionButtonReturn">
            <a:avLst/>
          </a:prstGeom>
          <a:solidFill>
            <a:srgbClr val="66990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s.csw.ru/images2/2015/08/object248544/berezovskiy.jpg"/>
          <p:cNvPicPr>
            <a:picLocks noChangeAspect="1" noChangeArrowheads="1"/>
          </p:cNvPicPr>
          <p:nvPr/>
        </p:nvPicPr>
        <p:blipFill>
          <a:blip r:embed="rId2" cstate="email">
            <a:lum bright="3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2" name="Picture 2" descr="C:\Users\Юлия\РАБОТА\ДОЛКУМЕНТЫ\Документы\МОЁ\САМООБРАЗОВАНИЕ\конкурсы\2016-2017\метод совет\природоохранные территории\Самоцветная полоса Урала\Берёзовский - добыча золота на прииске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60232" y="4365104"/>
            <a:ext cx="2483768" cy="2207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6" name="Picture 6" descr="https://ufirms.ru/wp-content/uploads/2014/09/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504" y="1340768"/>
            <a:ext cx="2549824" cy="29001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48" name="Picture 8" descr="http://autotravel.ru/phalbum/90568/18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47864" y="4581128"/>
            <a:ext cx="3189806" cy="2016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50" name="Picture 10" descr="http://reki-ozera.ru/uploads/posts/2013-10/1382938809_04-shilovskiy-prud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07504" y="4509120"/>
            <a:ext cx="3117130" cy="2232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Скругленный прямоугольник 10"/>
          <p:cNvSpPr/>
          <p:nvPr/>
        </p:nvSpPr>
        <p:spPr>
          <a:xfrm>
            <a:off x="107504" y="4509120"/>
            <a:ext cx="2952328" cy="510778"/>
          </a:xfrm>
          <a:prstGeom prst="roundRect">
            <a:avLst/>
          </a:prstGeom>
          <a:gradFill>
            <a:gsLst>
              <a:gs pos="20000">
                <a:schemeClr val="accent4">
                  <a:tint val="9000"/>
                  <a:alpha val="50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Шиловский пруд</a:t>
            </a:r>
            <a:endParaRPr lang="ru-RU" sz="24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347864" y="6347222"/>
            <a:ext cx="3096344" cy="510778"/>
          </a:xfrm>
          <a:prstGeom prst="roundRect">
            <a:avLst/>
          </a:prstGeom>
          <a:gradFill>
            <a:gsLst>
              <a:gs pos="20000">
                <a:schemeClr val="accent4">
                  <a:tint val="9000"/>
                  <a:alpha val="50000"/>
                </a:schemeClr>
              </a:gs>
              <a:gs pos="100000">
                <a:schemeClr val="accent4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Тропа здоровья</a:t>
            </a:r>
            <a:endParaRPr lang="ru-RU" sz="2400" dirty="0"/>
          </a:p>
        </p:txBody>
      </p:sp>
      <p:sp>
        <p:nvSpPr>
          <p:cNvPr id="9" name="Управляющая кнопка: возврат 8">
            <a:hlinkClick r:id="rId7" action="ppaction://hlinksldjump" highlightClick="1"/>
          </p:cNvPr>
          <p:cNvSpPr/>
          <p:nvPr/>
        </p:nvSpPr>
        <p:spPr>
          <a:xfrm>
            <a:off x="8783960" y="6569968"/>
            <a:ext cx="360040" cy="288032"/>
          </a:xfrm>
          <a:prstGeom prst="actionButtonReturn">
            <a:avLst/>
          </a:prstGeom>
          <a:solidFill>
            <a:srgbClr val="66990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0" y="0"/>
            <a:ext cx="9144000" cy="764704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4000" dirty="0" smtClean="0">
                <a:solidFill>
                  <a:srgbClr val="002060"/>
                </a:solidFill>
                <a:latin typeface="Ametist " pitchFamily="2" charset="0"/>
              </a:rPr>
              <a:t>Источники</a:t>
            </a:r>
            <a:endParaRPr kumimoji="0" lang="ru-RU" sz="4000" b="1" i="0" u="none" strike="noStrike" kern="1200" cap="none" spc="0" normalizeH="0" baseline="0" noProof="0" dirty="0">
              <a:ln w="6350">
                <a:noFill/>
              </a:ln>
              <a:solidFill>
                <a:srgbClr val="00206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metist " pitchFamily="2" charset="0"/>
              <a:ea typeface="+mj-ea"/>
              <a:cs typeface="+mj-cs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692696"/>
            <a:ext cx="8640960" cy="5312093"/>
          </a:xfrm>
          <a:prstGeom prst="roundRect">
            <a:avLst/>
          </a:prstGeom>
          <a:gradFill>
            <a:gsLst>
              <a:gs pos="20000">
                <a:schemeClr val="accent2">
                  <a:tint val="9000"/>
                  <a:alpha val="50000"/>
                </a:schemeClr>
              </a:gs>
              <a:gs pos="100000">
                <a:schemeClr val="accent2">
                  <a:tint val="70000"/>
                  <a:satMod val="10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1700" u="sng" dirty="0" smtClean="0">
                <a:hlinkClick r:id="rId2"/>
              </a:rPr>
              <a:t>http://www.ekatgid.ru/nature/mountain/samotsvetnaya-polosa-urala.html</a:t>
            </a:r>
            <a:r>
              <a:rPr lang="ru-RU" sz="1700" dirty="0" smtClean="0"/>
              <a:t> - Интересные места для путешествий на Урале!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700" dirty="0" smtClean="0"/>
              <a:t>Порталы Свердловской области: </a:t>
            </a:r>
            <a:r>
              <a:rPr lang="ru-RU" sz="1700" dirty="0" smtClean="0">
                <a:hlinkClick r:id="rId3"/>
              </a:rPr>
              <a:t>http://gotoural.com/posts/171</a:t>
            </a:r>
            <a:r>
              <a:rPr lang="ru-RU" sz="1700" dirty="0" smtClean="0"/>
              <a:t>, </a:t>
            </a:r>
            <a:r>
              <a:rPr lang="ru-RU" sz="1700" dirty="0" smtClean="0">
                <a:hlinkClick r:id="rId4"/>
              </a:rPr>
              <a:t>http://invest.midural.ru/</a:t>
            </a:r>
            <a:r>
              <a:rPr lang="ru-RU" sz="1700" dirty="0" smtClean="0"/>
              <a:t> , </a:t>
            </a:r>
            <a:r>
              <a:rPr lang="ru-RU" sz="1700" dirty="0" smtClean="0">
                <a:hlinkClick r:id="rId5"/>
              </a:rPr>
              <a:t>http://nashural.ru/</a:t>
            </a:r>
            <a:r>
              <a:rPr lang="ru-RU" sz="1700" dirty="0" smtClean="0"/>
              <a:t> , </a:t>
            </a:r>
            <a:r>
              <a:rPr lang="ru-RU" sz="1700" dirty="0" smtClean="0">
                <a:hlinkClick r:id="rId6"/>
              </a:rPr>
              <a:t>http://www.photosight.ru/</a:t>
            </a:r>
            <a:r>
              <a:rPr lang="ru-RU" sz="1700" dirty="0" smtClean="0"/>
              <a:t> , </a:t>
            </a:r>
            <a:r>
              <a:rPr lang="ru-RU" sz="1700" dirty="0" smtClean="0">
                <a:hlinkClick r:id="rId7"/>
              </a:rPr>
              <a:t>http://pelepenko-va.ru</a:t>
            </a:r>
            <a:r>
              <a:rPr lang="ru-RU" sz="1700" dirty="0" smtClean="0"/>
              <a:t> , </a:t>
            </a:r>
            <a:r>
              <a:rPr lang="ru-RU" sz="1700" u="sng" dirty="0" smtClean="0">
                <a:hlinkClick r:id="rId8"/>
              </a:rPr>
              <a:t>http://komanda-k.ru/Россия/самоцветное-кольцо-урала</a:t>
            </a:r>
            <a:r>
              <a:rPr lang="ru-RU" sz="1700" dirty="0" smtClean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700" u="sng" dirty="0" smtClean="0">
                <a:hlinkClick r:id="rId9"/>
              </a:rPr>
              <a:t>https://www.votpusk.ru/country/dostoprim_s.asp?CN=RU14&amp;CT=X&amp;Q=6&amp;P=1</a:t>
            </a:r>
            <a:r>
              <a:rPr lang="ru-RU" sz="1700" dirty="0" smtClean="0"/>
              <a:t> , </a:t>
            </a:r>
            <a:r>
              <a:rPr lang="ru-RU" sz="1700" u="sng" dirty="0" smtClean="0">
                <a:hlinkClick r:id="rId10"/>
              </a:rPr>
              <a:t>https://www.votpusk.ru/country/dostoprim_info.asp?ID=21188#ixzz4WOFjVQBI</a:t>
            </a:r>
            <a:r>
              <a:rPr lang="ru-RU" sz="1700" dirty="0" smtClean="0"/>
              <a:t>– в </a:t>
            </a:r>
            <a:r>
              <a:rPr lang="ru-RU" sz="1700" dirty="0" err="1" smtClean="0"/>
              <a:t>отпуск.ру</a:t>
            </a:r>
            <a:r>
              <a:rPr lang="ru-RU" sz="1700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700" dirty="0" smtClean="0"/>
              <a:t>Памятник природы «Камень Шайтан» Алапаевск: </a:t>
            </a:r>
            <a:r>
              <a:rPr lang="ru-RU" sz="1700" u="sng" dirty="0" smtClean="0">
                <a:hlinkClick r:id="rId11"/>
              </a:rPr>
              <a:t>https://ssl.panoramio.com/photo/23582624</a:t>
            </a:r>
            <a:r>
              <a:rPr lang="ru-RU" sz="1700" dirty="0" smtClean="0"/>
              <a:t> , </a:t>
            </a:r>
            <a:r>
              <a:rPr lang="ru-RU" sz="1700" u="sng" dirty="0" smtClean="0">
                <a:hlinkClick r:id="rId12"/>
              </a:rPr>
              <a:t>http://foto-planeta.com/photo/22431.html</a:t>
            </a:r>
            <a:endParaRPr lang="ru-RU" sz="1700" u="sng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1700" u="sng" dirty="0" smtClean="0">
                <a:hlinkClick r:id="rId13"/>
              </a:rPr>
              <a:t>http://www.ekatgid.ru/architecture/monument/pamyatnik-prirodi-kamen-shaytan.html</a:t>
            </a:r>
            <a:r>
              <a:rPr lang="ru-RU" sz="1700" dirty="0" smtClean="0"/>
              <a:t> - Путеводитель по Екатеринбургу и Уральскому федеральному округу.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700" u="sng" dirty="0" smtClean="0">
                <a:hlinkClick r:id="rId14"/>
              </a:rPr>
              <a:t>http://dostoyanieplaneti.ru/4140-Ipbitskiy-Pisanyy-kameny</a:t>
            </a:r>
            <a:r>
              <a:rPr lang="ru-RU" sz="1700" dirty="0" smtClean="0"/>
              <a:t> - памятник природы «Камень Писаный».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700" u="sng" dirty="0" smtClean="0">
                <a:hlinkClick r:id="rId15"/>
              </a:rPr>
              <a:t>http://crimeagpsgo.com/karty/skachat-kartu-tallina.pdf</a:t>
            </a:r>
            <a:r>
              <a:rPr lang="ru-RU" sz="1700" dirty="0" smtClean="0"/>
              <a:t> - Карта Свердловской области.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700" u="sng" dirty="0" smtClean="0">
                <a:hlinkClick r:id="rId16"/>
              </a:rPr>
              <a:t>http://www.rutraveller.ru/photo/albums/sort?_p=0&amp;_ps=200&amp;id=586022&amp;show=fullview</a:t>
            </a:r>
            <a:r>
              <a:rPr lang="ru-RU" sz="1700" dirty="0" smtClean="0"/>
              <a:t> - Река Реж.</a:t>
            </a:r>
            <a:endParaRPr lang="ru-RU" sz="1700" dirty="0"/>
          </a:p>
        </p:txBody>
      </p:sp>
      <p:sp>
        <p:nvSpPr>
          <p:cNvPr id="5" name="Управляющая кнопка: домой 4">
            <a:hlinkClick r:id="rId17" action="ppaction://hlinksldjump" highlightClick="1"/>
          </p:cNvPr>
          <p:cNvSpPr/>
          <p:nvPr/>
        </p:nvSpPr>
        <p:spPr>
          <a:xfrm>
            <a:off x="8388424" y="6093296"/>
            <a:ext cx="576064" cy="648072"/>
          </a:xfrm>
          <a:prstGeom prst="actionButtonHome">
            <a:avLst/>
          </a:prstGeom>
          <a:solidFill>
            <a:srgbClr val="66990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dorinfo.ru/upload/iblock/997/munitsipalitety_sverdlovskoy_oblasti_ne_osvoili_1_mlrd_rubley_dorozhnogo_fonda_dorogi_ross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1772816"/>
            <a:ext cx="8640960" cy="4893647"/>
          </a:xfrm>
          <a:prstGeom prst="rect">
            <a:avLst/>
          </a:prstGeom>
          <a:solidFill>
            <a:schemeClr val="lt1">
              <a:alpha val="52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Ametist " pitchFamily="2" charset="0"/>
              </a:rPr>
              <a:t>Свердловская область обладает уникальными природными объектами и комплексами, которые наделены особыми оздоровительными, эстетическими, культурными, научными и природоохранными значениями. Исходя из этого их территории частично или полностью изъяты из пользования или же в их границах установлен особый природоохранный режим. К таковым относятся три охраняемые территории федерального значения: Государственный природный заповедник "Денежкин Камень", Национальный парк "</a:t>
            </a:r>
            <a:r>
              <a:rPr lang="ru-RU" sz="2400" b="1" dirty="0" err="1" smtClean="0">
                <a:solidFill>
                  <a:srgbClr val="002060"/>
                </a:solidFill>
                <a:latin typeface="Ametist " pitchFamily="2" charset="0"/>
              </a:rPr>
              <a:t>Припышминские</a:t>
            </a:r>
            <a:r>
              <a:rPr lang="ru-RU" sz="2400" b="1" dirty="0" smtClean="0">
                <a:solidFill>
                  <a:srgbClr val="002060"/>
                </a:solidFill>
                <a:latin typeface="Ametist " pitchFamily="2" charset="0"/>
              </a:rPr>
              <a:t> боры" и </a:t>
            </a:r>
            <a:r>
              <a:rPr lang="ru-RU" sz="2400" b="1" dirty="0" err="1" smtClean="0">
                <a:solidFill>
                  <a:srgbClr val="002060"/>
                </a:solidFill>
                <a:latin typeface="Ametist " pitchFamily="2" charset="0"/>
              </a:rPr>
              <a:t>Висимский</a:t>
            </a:r>
            <a:r>
              <a:rPr lang="ru-RU" sz="2400" b="1" dirty="0" smtClean="0">
                <a:solidFill>
                  <a:srgbClr val="002060"/>
                </a:solidFill>
                <a:latin typeface="Ametist " pitchFamily="2" charset="0"/>
              </a:rPr>
              <a:t> государственный природный биосферный заповедник. На их территориях сосредоточены 1300 объектов и комплексов областного значения.</a:t>
            </a:r>
            <a:endParaRPr lang="ru-RU" sz="2400" b="1" dirty="0">
              <a:solidFill>
                <a:srgbClr val="002060"/>
              </a:solidFill>
              <a:latin typeface="Ametist " pitchFamily="2" charset="0"/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532440" y="6453336"/>
            <a:ext cx="504056" cy="288032"/>
          </a:xfrm>
          <a:prstGeom prst="actionButtonForwardNext">
            <a:avLst/>
          </a:prstGeom>
          <a:solidFill>
            <a:srgbClr val="66990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9144000" cy="7078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metist " pitchFamily="2" charset="0"/>
              </a:rPr>
              <a:t>Самоцветное кольцо Урала</a:t>
            </a:r>
            <a:endParaRPr lang="ru-RU" sz="4000" b="1" cap="none" spc="0" dirty="0">
              <a:ln w="3175" cmpd="sng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metist " pitchFamily="2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107504" y="1412776"/>
            <a:ext cx="2039127" cy="715089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cap="none" spc="0" dirty="0" smtClean="0">
                <a:ln w="1905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metist " pitchFamily="2" charset="0"/>
              </a:rPr>
              <a:t>История</a:t>
            </a:r>
            <a:endParaRPr lang="ru-RU" sz="3600" cap="none" spc="0" dirty="0">
              <a:ln w="1905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metist " pitchFamily="2" charset="0"/>
            </a:endParaRP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1475656" y="4365104"/>
            <a:ext cx="3083941" cy="1328023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cap="none" spc="0" dirty="0" smtClean="0">
                <a:ln w="1905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metist " pitchFamily="2" charset="0"/>
              </a:rPr>
              <a:t>Виртуальная</a:t>
            </a:r>
          </a:p>
          <a:p>
            <a:pPr algn="ctr"/>
            <a:r>
              <a:rPr lang="ru-RU" sz="3600" cap="none" spc="0" dirty="0" smtClean="0">
                <a:ln w="1905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metist " pitchFamily="2" charset="0"/>
              </a:rPr>
              <a:t>экскурсия</a:t>
            </a:r>
            <a:endParaRPr lang="ru-RU" sz="3600" cap="none" spc="0" dirty="0">
              <a:ln w="1905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metist " pitchFamily="2" charset="0"/>
            </a:endParaRP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2771800" y="5877272"/>
            <a:ext cx="2582061" cy="715089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cap="none" spc="0" dirty="0" smtClean="0">
                <a:ln w="1905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metist " pitchFamily="2" charset="0"/>
              </a:rPr>
              <a:t>Источники</a:t>
            </a:r>
            <a:endParaRPr lang="ru-RU" sz="3600" cap="none" spc="0" dirty="0">
              <a:ln w="1905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metist " pitchFamily="2" charset="0"/>
            </a:endParaRPr>
          </a:p>
        </p:txBody>
      </p:sp>
      <p:sp>
        <p:nvSpPr>
          <p:cNvPr id="6" name="Скругленный прямоугольник 5">
            <a:hlinkClick r:id="rId5" action="ppaction://hlinksldjump"/>
          </p:cNvPr>
          <p:cNvSpPr/>
          <p:nvPr/>
        </p:nvSpPr>
        <p:spPr>
          <a:xfrm>
            <a:off x="447688" y="2276872"/>
            <a:ext cx="3349980" cy="1940957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cap="none" spc="0" dirty="0" smtClean="0">
                <a:ln w="1905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metist " pitchFamily="2" charset="0"/>
              </a:rPr>
              <a:t>Особенности </a:t>
            </a:r>
          </a:p>
          <a:p>
            <a:pPr algn="ctr"/>
            <a:r>
              <a:rPr lang="ru-RU" sz="3600" cap="none" spc="0" dirty="0" smtClean="0">
                <a:ln w="1905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metist " pitchFamily="2" charset="0"/>
              </a:rPr>
              <a:t>Самоцветного</a:t>
            </a:r>
          </a:p>
          <a:p>
            <a:pPr algn="ctr"/>
            <a:r>
              <a:rPr lang="ru-RU" sz="3600" cap="none" spc="0" dirty="0" smtClean="0">
                <a:ln w="1905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metist " pitchFamily="2" charset="0"/>
              </a:rPr>
              <a:t>кольца Урала</a:t>
            </a:r>
            <a:endParaRPr lang="ru-RU" sz="3600" cap="none" spc="0" dirty="0">
              <a:ln w="1905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metist " pitchFamily="2" charset="0"/>
            </a:endParaRPr>
          </a:p>
        </p:txBody>
      </p:sp>
      <p:pic>
        <p:nvPicPr>
          <p:cNvPr id="33793" name="Picture 1" descr="C:\Users\Юлия\РАБОТА\ДОЛКУМЕНТЫ\Документы\МОЁ\САМООБРАЗОВАНИЕ\конкурсы\2016-2017\метод совет\природоохранные территории\Самоцветная полоса Урала\1355161523_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60032" y="1124744"/>
            <a:ext cx="4029308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8388424" y="6093296"/>
            <a:ext cx="576064" cy="648072"/>
          </a:xfrm>
          <a:prstGeom prst="actionButtonHome">
            <a:avLst/>
          </a:prstGeom>
          <a:solidFill>
            <a:srgbClr val="66990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2492896"/>
            <a:ext cx="8784976" cy="4222433"/>
          </a:xfrm>
          <a:prstGeom prst="roundRect">
            <a:avLst/>
          </a:prstGeom>
          <a:gradFill>
            <a:gsLst>
              <a:gs pos="20000">
                <a:schemeClr val="accent2">
                  <a:tint val="9000"/>
                  <a:alpha val="60000"/>
                </a:schemeClr>
              </a:gs>
              <a:gs pos="100000">
                <a:schemeClr val="accent2">
                  <a:tint val="70000"/>
                  <a:satMod val="10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180975" algn="just"/>
            <a:r>
              <a:rPr lang="ru-RU" sz="2200" dirty="0" err="1" smtClean="0"/>
              <a:t>Самоцве́тная</a:t>
            </a:r>
            <a:r>
              <a:rPr lang="ru-RU" sz="2200" dirty="0" smtClean="0"/>
              <a:t> полоса́ </a:t>
            </a:r>
            <a:r>
              <a:rPr lang="ru-RU" sz="2200" dirty="0" err="1" smtClean="0"/>
              <a:t>Ура́ла</a:t>
            </a:r>
            <a:r>
              <a:rPr lang="ru-RU" sz="2200" dirty="0" smtClean="0"/>
              <a:t> — это условное название территории, узкой лентой протянувшейся с юга на север более чем на сто километров вдоль восточного склона Среднего Урала в верховьях рек </a:t>
            </a:r>
            <a:r>
              <a:rPr lang="ru-RU" sz="2200" dirty="0" err="1" smtClean="0"/>
              <a:t>Нейва</a:t>
            </a:r>
            <a:r>
              <a:rPr lang="ru-RU" sz="2200" dirty="0" smtClean="0"/>
              <a:t>, Реж и </a:t>
            </a:r>
            <a:r>
              <a:rPr lang="ru-RU" sz="2200" dirty="0" err="1" smtClean="0"/>
              <a:t>Адуй</a:t>
            </a:r>
            <a:r>
              <a:rPr lang="ru-RU" sz="2200" dirty="0" smtClean="0"/>
              <a:t>.</a:t>
            </a:r>
          </a:p>
          <a:p>
            <a:pPr indent="180975" algn="just"/>
            <a:r>
              <a:rPr lang="ru-RU" sz="2200" dirty="0" smtClean="0"/>
              <a:t>Хотя месторождения известны уже 300 лет, но само обобщающее название моложе, его дал в начале XX века К. К. Матвеев.</a:t>
            </a:r>
          </a:p>
          <a:p>
            <a:pPr indent="180975" algn="just"/>
            <a:r>
              <a:rPr lang="ru-RU" sz="2200" dirty="0" smtClean="0"/>
              <a:t>История открытия этого пестрого места начинается с далекого 1668 года. Впервые здесь драгоценные камни были найдены братьями </a:t>
            </a:r>
            <a:r>
              <a:rPr lang="ru-RU" sz="2200" dirty="0" err="1" smtClean="0"/>
              <a:t>Тумашевыми</a:t>
            </a:r>
            <a:r>
              <a:rPr lang="ru-RU" sz="2200" dirty="0" smtClean="0"/>
              <a:t> в районе реки </a:t>
            </a:r>
            <a:r>
              <a:rPr lang="ru-RU" sz="2200" dirty="0" err="1" smtClean="0"/>
              <a:t>Нейва</a:t>
            </a:r>
            <a:r>
              <a:rPr lang="ru-RU" sz="2200" dirty="0" smtClean="0"/>
              <a:t>. В 1900 году неподалеку от села </a:t>
            </a:r>
            <a:r>
              <a:rPr lang="ru-RU" sz="2200" dirty="0" err="1" smtClean="0"/>
              <a:t>Липовского</a:t>
            </a:r>
            <a:r>
              <a:rPr lang="ru-RU" sz="2200" dirty="0" smtClean="0"/>
              <a:t> были открыты очень редкие залежи турмалина.</a:t>
            </a:r>
            <a:endParaRPr lang="ru-RU" sz="2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067944" y="188640"/>
            <a:ext cx="48965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llegretto Script One" pitchFamily="66" charset="-52"/>
              </a:rPr>
              <a:t>«Трудно во всем мире найти другой уголок земного шара, где было бы сосредоточено большее количество ценнейших драгоценных камней»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Allegretto Script One" pitchFamily="66" charset="-52"/>
              </a:rPr>
              <a:t>                                                Ферсман</a:t>
            </a:r>
            <a:endParaRPr lang="ru-RU" sz="2800" b="1" dirty="0">
              <a:solidFill>
                <a:schemeClr val="bg1"/>
              </a:solidFill>
              <a:latin typeface="Allegretto Script One" pitchFamily="66" charset="-52"/>
            </a:endParaRPr>
          </a:p>
        </p:txBody>
      </p:sp>
      <p:pic>
        <p:nvPicPr>
          <p:cNvPr id="36866" name="Picture 2" descr="http://www.oblgazeta.ru/media/uploads/675_type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539552" y="116632"/>
            <a:ext cx="2952328" cy="2211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676456" y="6525344"/>
            <a:ext cx="467544" cy="332656"/>
          </a:xfrm>
          <a:prstGeom prst="actionButtonForwardNext">
            <a:avLst/>
          </a:prstGeom>
          <a:solidFill>
            <a:srgbClr val="66990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nashural.ru/Spravka/samocvetnaya-polosa-urala/samocvetnaya-polosa-urala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430008" y="2564904"/>
            <a:ext cx="1713992" cy="3427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Скругленный прямоугольник 1"/>
          <p:cNvSpPr/>
          <p:nvPr/>
        </p:nvSpPr>
        <p:spPr>
          <a:xfrm>
            <a:off x="0" y="116632"/>
            <a:ext cx="7596336" cy="6485453"/>
          </a:xfrm>
          <a:prstGeom prst="roundRect">
            <a:avLst>
              <a:gd name="adj" fmla="val 8317"/>
            </a:avLst>
          </a:prstGeom>
          <a:gradFill>
            <a:gsLst>
              <a:gs pos="20000">
                <a:schemeClr val="accent2">
                  <a:tint val="9000"/>
                  <a:alpha val="50000"/>
                </a:schemeClr>
              </a:gs>
              <a:gs pos="100000">
                <a:schemeClr val="accent2">
                  <a:tint val="70000"/>
                  <a:satMod val="10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180975" algn="just"/>
            <a:r>
              <a:rPr lang="ru-RU" sz="2200" dirty="0" smtClean="0"/>
              <a:t>Разработка этой жилы продолжалась долгие годы. Но, в связи с обширным распространением минерала (его находили даже в полях обычные крестьяне), в селе началась «турмалиновая лихорадка». В те далекие времена людей, занимавшихся поиском камней, называли «старателями». Именно люди этого промысла внесли наибольший вклад в развитие экономики. Со временем в близлежащих деревнях начало развиваться камнерезное ремесло, а также изготовление украшений.</a:t>
            </a:r>
          </a:p>
          <a:p>
            <a:pPr indent="180975" algn="just"/>
            <a:r>
              <a:rPr lang="ru-RU" sz="2200" dirty="0" smtClean="0"/>
              <a:t>В дальнейшем, с каждым годом местность все больше изучалась, а местонахождения разрабатывались. Участились находки таких драгоценных камней как рубин, аметист и алмаз. Благодаря тому, что запасы минералов в данной местности были исключительно богатыми, их часто продавали как сырье. </a:t>
            </a:r>
            <a:endParaRPr lang="ru-RU" sz="2200" dirty="0" smtClean="0"/>
          </a:p>
          <a:p>
            <a:pPr indent="180975" algn="just"/>
            <a:r>
              <a:rPr lang="ru-RU" sz="2200" dirty="0" smtClean="0"/>
              <a:t>Сегодня </a:t>
            </a:r>
            <a:r>
              <a:rPr lang="ru-RU" sz="2200" dirty="0" smtClean="0"/>
              <a:t>образцы найденных здесь драгоценных камней, а также украшения, изготовленные из них, можно увидеть в минералогическом музее самоцветной полосы Урала.</a:t>
            </a:r>
          </a:p>
        </p:txBody>
      </p:sp>
      <p:pic>
        <p:nvPicPr>
          <p:cNvPr id="37892" name="Picture 4" descr="https://nashural.ru/Sobitiya/tayny-samocvetnogo-kolca/logo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27169" y="332656"/>
            <a:ext cx="1916831" cy="1916832"/>
          </a:xfrm>
          <a:prstGeom prst="rect">
            <a:avLst/>
          </a:prstGeom>
          <a:noFill/>
        </p:spPr>
      </p:pic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388424" y="6093296"/>
            <a:ext cx="576064" cy="648072"/>
          </a:xfrm>
          <a:prstGeom prst="actionButtonHome">
            <a:avLst/>
          </a:prstGeom>
          <a:solidFill>
            <a:srgbClr val="66990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1628800"/>
            <a:ext cx="8784976" cy="4743093"/>
          </a:xfrm>
          <a:prstGeom prst="roundRect">
            <a:avLst>
              <a:gd name="adj" fmla="val 8317"/>
            </a:avLst>
          </a:prstGeom>
          <a:gradFill>
            <a:gsLst>
              <a:gs pos="20000">
                <a:schemeClr val="accent2">
                  <a:tint val="9000"/>
                  <a:alpha val="50000"/>
                </a:schemeClr>
              </a:gs>
              <a:gs pos="100000">
                <a:schemeClr val="accent2">
                  <a:tint val="70000"/>
                  <a:satMod val="10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180975" algn="just"/>
            <a:r>
              <a:rPr lang="ru-RU" sz="2400" dirty="0" smtClean="0"/>
              <a:t>Маршрут «Самоцветное кольцо Урала» имеет протяженность 647 км и охватывает Екатеринбург, Березовский, Реж, Артемовский, Ирбит, Алапаевск, </a:t>
            </a:r>
            <a:r>
              <a:rPr lang="ru-RU" sz="2400" dirty="0" err="1" smtClean="0"/>
              <a:t>Мурзинку</a:t>
            </a:r>
            <a:r>
              <a:rPr lang="ru-RU" sz="2400" dirty="0" smtClean="0"/>
              <a:t>, Нижний Тагил, Невьянск. «На этом маршруте расположено 70% достопримечательностей Свердловской области. </a:t>
            </a:r>
          </a:p>
          <a:p>
            <a:pPr indent="180975" algn="just"/>
            <a:r>
              <a:rPr lang="ru-RU" sz="2400" dirty="0" smtClean="0"/>
              <a:t>На данном маршруте, помимо имеющихся, планируется создать новые объекты туристического показа, например, </a:t>
            </a:r>
            <a:r>
              <a:rPr lang="ru-RU" sz="2400" dirty="0" err="1" smtClean="0"/>
              <a:t>агропарк</a:t>
            </a:r>
            <a:r>
              <a:rPr lang="ru-RU" sz="2400" dirty="0" smtClean="0"/>
              <a:t> в Артемовском, демидовскую пристань в Нижнем Тагиле и многие другие. Также запланирована реконструкция </a:t>
            </a:r>
            <a:r>
              <a:rPr lang="ru-RU" sz="2400" dirty="0" err="1" smtClean="0"/>
              <a:t>мотодома</a:t>
            </a:r>
            <a:r>
              <a:rPr lang="ru-RU" sz="2400" dirty="0" smtClean="0"/>
              <a:t> в Ирбите, создание </a:t>
            </a:r>
            <a:r>
              <a:rPr lang="ru-RU" sz="2400" dirty="0" err="1" smtClean="0"/>
              <a:t>геопарка</a:t>
            </a:r>
            <a:r>
              <a:rPr lang="ru-RU" sz="2400" dirty="0" smtClean="0"/>
              <a:t> в </a:t>
            </a:r>
            <a:r>
              <a:rPr lang="ru-RU" sz="2400" dirty="0" err="1" smtClean="0"/>
              <a:t>Мурзинке</a:t>
            </a:r>
            <a:r>
              <a:rPr lang="ru-RU" sz="2400" dirty="0" smtClean="0"/>
              <a:t>, обустройство тропы Ферсмана в Реже, реконструкция автодороги </a:t>
            </a:r>
            <a:r>
              <a:rPr lang="ru-RU" sz="2400" dirty="0" err="1" smtClean="0"/>
              <a:t>Николо-Павловское-Мурзинка-Алапаевск</a:t>
            </a:r>
            <a:r>
              <a:rPr lang="ru-RU" sz="2400" dirty="0" smtClean="0"/>
              <a:t>. </a:t>
            </a:r>
            <a:endParaRPr lang="ru-RU" sz="2200" dirty="0" smtClean="0"/>
          </a:p>
        </p:txBody>
      </p:sp>
      <p:pic>
        <p:nvPicPr>
          <p:cNvPr id="39940" name="Picture 4" descr="http://images.myshared.ru/10/997194/slide_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FF4"/>
              </a:clrFrom>
              <a:clrTo>
                <a:srgbClr val="FDFF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1484783"/>
          </a:xfrm>
          <a:prstGeom prst="rect">
            <a:avLst/>
          </a:prstGeom>
          <a:noFill/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676456" y="6525344"/>
            <a:ext cx="467544" cy="332656"/>
          </a:xfrm>
          <a:prstGeom prst="actionButtonForwardNext">
            <a:avLst/>
          </a:prstGeom>
          <a:solidFill>
            <a:srgbClr val="66990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95736" y="1628800"/>
            <a:ext cx="6840760" cy="5130284"/>
          </a:xfrm>
          <a:prstGeom prst="roundRect">
            <a:avLst>
              <a:gd name="adj" fmla="val 8317"/>
            </a:avLst>
          </a:prstGeom>
          <a:gradFill>
            <a:gsLst>
              <a:gs pos="20000">
                <a:schemeClr val="accent2">
                  <a:tint val="9000"/>
                  <a:alpha val="50000"/>
                </a:schemeClr>
              </a:gs>
              <a:gs pos="100000">
                <a:schemeClr val="accent2">
                  <a:tint val="70000"/>
                  <a:satMod val="10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180975" algn="just"/>
            <a:r>
              <a:rPr lang="ru-RU" sz="2400" dirty="0" smtClean="0"/>
              <a:t>Еще одним шагом по продвижению туристического потенциала региона станет первый международный фестиваль художественных промыслов «Тайны самоцветного кольца».</a:t>
            </a:r>
          </a:p>
          <a:p>
            <a:pPr indent="180975" algn="just"/>
            <a:r>
              <a:rPr lang="ru-RU" sz="2400" dirty="0" smtClean="0"/>
              <a:t>Организаторы фестиваля планируют привлечь к участию мастеров и художников по таким направлениям, как ткачество, вышивка, лоскутное шитье, изготовление плетеных изделий, художественная обработка металла, ковка, роспись по металлу, дереву, фарфору, изготовление изделий из керамики, камнерезных и ювелирных изделий. </a:t>
            </a:r>
            <a:endParaRPr lang="ru-RU" sz="2200" dirty="0" smtClean="0"/>
          </a:p>
        </p:txBody>
      </p:sp>
      <p:pic>
        <p:nvPicPr>
          <p:cNvPr id="38914" name="Picture 2" descr="http://gotoural.com/uploads/post/image/666/xlarge_IMG_17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6632"/>
            <a:ext cx="2411760" cy="1607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916" name="Picture 4" descr="http://likesnew.ru/images/a5e6614e_9226_4540_93a6_eaf7ec2d8cb3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87824" y="0"/>
            <a:ext cx="2180184" cy="16351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918" name="Picture 6" descr="http://media.nazaccent.ru/files/67/0b/670bbd55fcfca8b7dac35f2f4a6459f7_42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420888"/>
            <a:ext cx="2208245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920" name="Picture 8" descr="http://www.mkso.ru/data/Image/news/2012/05/120530_mkso_web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96136" y="0"/>
            <a:ext cx="2448272" cy="16311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922" name="Picture 10" descr="http://cs622820.vk.me/v622820344/30dfb/iigTCJhoB4Q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722398"/>
            <a:ext cx="2178591" cy="15149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Управляющая кнопка: домой 7">
            <a:hlinkClick r:id="rId7" action="ppaction://hlinksldjump" highlightClick="1"/>
          </p:cNvPr>
          <p:cNvSpPr/>
          <p:nvPr/>
        </p:nvSpPr>
        <p:spPr>
          <a:xfrm>
            <a:off x="8388424" y="188640"/>
            <a:ext cx="576064" cy="648072"/>
          </a:xfrm>
          <a:prstGeom prst="actionButtonHome">
            <a:avLst/>
          </a:prstGeom>
          <a:solidFill>
            <a:srgbClr val="66990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9FF99">
                <a:alpha val="46000"/>
              </a:srgbClr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Юлия\РАБОТА\ДОЛКУМЕНТЫ\Документы\МОЁ\САМООБРАЗОВАНИЕ\конкурсы\2016-2017\метод совет\природоохранные территории\Geografiya-rabot-SP-OAO-SUS.png"/>
          <p:cNvPicPr>
            <a:picLocks noChangeAspect="1" noChangeArrowheads="1"/>
          </p:cNvPicPr>
          <p:nvPr/>
        </p:nvPicPr>
        <p:blipFill>
          <a:blip r:embed="rId2" cstate="email">
            <a:lum contrast="-10000"/>
          </a:blip>
          <a:srcRect/>
          <a:stretch>
            <a:fillRect/>
          </a:stretch>
        </p:blipFill>
        <p:spPr bwMode="auto">
          <a:xfrm>
            <a:off x="2411760" y="188640"/>
            <a:ext cx="4543232" cy="5682535"/>
          </a:xfrm>
          <a:prstGeom prst="rect">
            <a:avLst/>
          </a:prstGeom>
          <a:noFill/>
          <a:effectLst>
            <a:outerShdw blurRad="50800" dist="38100" dir="2700000" sx="104000" sy="104000" algn="tl" rotWithShape="0">
              <a:schemeClr val="bg2">
                <a:alpha val="40000"/>
              </a:schemeClr>
            </a:outerShdw>
          </a:effectLst>
        </p:spPr>
      </p:pic>
      <p:pic>
        <p:nvPicPr>
          <p:cNvPr id="1027" name="Picture 3" descr="C:\Users\Юлия\РАБОТА\ДОЛКУМЕНТЫ\Документы\МОЁ\САМООБРАЗОВАНИЕ\конкурсы\2016-2017\метод совет\природоохранные территории\Самоцветная полоса Урала\самоцветное кольцо Урала - копия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rcRect/>
          <a:stretch>
            <a:fillRect/>
          </a:stretch>
        </p:blipFill>
        <p:spPr bwMode="auto">
          <a:xfrm>
            <a:off x="2987824" y="2821173"/>
            <a:ext cx="3096344" cy="2413404"/>
          </a:xfrm>
          <a:prstGeom prst="rect">
            <a:avLst/>
          </a:prstGeom>
          <a:noFill/>
        </p:spPr>
      </p:pic>
      <p:cxnSp>
        <p:nvCxnSpPr>
          <p:cNvPr id="19" name="Скругленная соединительная линия 18"/>
          <p:cNvCxnSpPr/>
          <p:nvPr/>
        </p:nvCxnSpPr>
        <p:spPr>
          <a:xfrm rot="16200000" flipH="1">
            <a:off x="6875607" y="6022623"/>
            <a:ext cx="7711" cy="5901"/>
          </a:xfrm>
          <a:prstGeom prst="curvedConnector3">
            <a:avLst>
              <a:gd name="adj1" fmla="val 50000"/>
            </a:avLst>
          </a:prstGeom>
          <a:ln w="38100">
            <a:solidFill>
              <a:srgbClr val="66FF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Полилиния 53"/>
          <p:cNvSpPr/>
          <p:nvPr/>
        </p:nvSpPr>
        <p:spPr>
          <a:xfrm>
            <a:off x="2411760" y="1268761"/>
            <a:ext cx="1440159" cy="2232247"/>
          </a:xfrm>
          <a:custGeom>
            <a:avLst/>
            <a:gdLst>
              <a:gd name="connsiteX0" fmla="*/ 1436043 w 1436043"/>
              <a:gd name="connsiteY0" fmla="*/ 2223247 h 2223247"/>
              <a:gd name="connsiteX1" fmla="*/ 1364325 w 1436043"/>
              <a:gd name="connsiteY1" fmla="*/ 2205318 h 2223247"/>
              <a:gd name="connsiteX2" fmla="*/ 1328467 w 1436043"/>
              <a:gd name="connsiteY2" fmla="*/ 2196353 h 2223247"/>
              <a:gd name="connsiteX3" fmla="*/ 1274678 w 1436043"/>
              <a:gd name="connsiteY3" fmla="*/ 2178423 h 2223247"/>
              <a:gd name="connsiteX4" fmla="*/ 1247784 w 1436043"/>
              <a:gd name="connsiteY4" fmla="*/ 2169459 h 2223247"/>
              <a:gd name="connsiteX5" fmla="*/ 1202961 w 1436043"/>
              <a:gd name="connsiteY5" fmla="*/ 2133600 h 2223247"/>
              <a:gd name="connsiteX6" fmla="*/ 1185031 w 1436043"/>
              <a:gd name="connsiteY6" fmla="*/ 2115670 h 2223247"/>
              <a:gd name="connsiteX7" fmla="*/ 1158137 w 1436043"/>
              <a:gd name="connsiteY7" fmla="*/ 2097741 h 2223247"/>
              <a:gd name="connsiteX8" fmla="*/ 1149172 w 1436043"/>
              <a:gd name="connsiteY8" fmla="*/ 2106706 h 2223247"/>
              <a:gd name="connsiteX9" fmla="*/ 1122278 w 1436043"/>
              <a:gd name="connsiteY9" fmla="*/ 2097741 h 2223247"/>
              <a:gd name="connsiteX10" fmla="*/ 1086419 w 1436043"/>
              <a:gd name="connsiteY10" fmla="*/ 2043953 h 2223247"/>
              <a:gd name="connsiteX11" fmla="*/ 1068490 w 1436043"/>
              <a:gd name="connsiteY11" fmla="*/ 2017059 h 2223247"/>
              <a:gd name="connsiteX12" fmla="*/ 1050561 w 1436043"/>
              <a:gd name="connsiteY12" fmla="*/ 1963270 h 2223247"/>
              <a:gd name="connsiteX13" fmla="*/ 1041596 w 1436043"/>
              <a:gd name="connsiteY13" fmla="*/ 1936376 h 2223247"/>
              <a:gd name="connsiteX14" fmla="*/ 1014702 w 1436043"/>
              <a:gd name="connsiteY14" fmla="*/ 1918447 h 2223247"/>
              <a:gd name="connsiteX15" fmla="*/ 987808 w 1436043"/>
              <a:gd name="connsiteY15" fmla="*/ 1855694 h 2223247"/>
              <a:gd name="connsiteX16" fmla="*/ 969878 w 1436043"/>
              <a:gd name="connsiteY16" fmla="*/ 1801906 h 2223247"/>
              <a:gd name="connsiteX17" fmla="*/ 951949 w 1436043"/>
              <a:gd name="connsiteY17" fmla="*/ 1748118 h 2223247"/>
              <a:gd name="connsiteX18" fmla="*/ 942984 w 1436043"/>
              <a:gd name="connsiteY18" fmla="*/ 1721223 h 2223247"/>
              <a:gd name="connsiteX19" fmla="*/ 925055 w 1436043"/>
              <a:gd name="connsiteY19" fmla="*/ 1694329 h 2223247"/>
              <a:gd name="connsiteX20" fmla="*/ 907125 w 1436043"/>
              <a:gd name="connsiteY20" fmla="*/ 1640541 h 2223247"/>
              <a:gd name="connsiteX21" fmla="*/ 898161 w 1436043"/>
              <a:gd name="connsiteY21" fmla="*/ 1613647 h 2223247"/>
              <a:gd name="connsiteX22" fmla="*/ 880231 w 1436043"/>
              <a:gd name="connsiteY22" fmla="*/ 1595718 h 2223247"/>
              <a:gd name="connsiteX23" fmla="*/ 862302 w 1436043"/>
              <a:gd name="connsiteY23" fmla="*/ 1515035 h 2223247"/>
              <a:gd name="connsiteX24" fmla="*/ 826443 w 1436043"/>
              <a:gd name="connsiteY24" fmla="*/ 1461247 h 2223247"/>
              <a:gd name="connsiteX25" fmla="*/ 817478 w 1436043"/>
              <a:gd name="connsiteY25" fmla="*/ 1425388 h 2223247"/>
              <a:gd name="connsiteX26" fmla="*/ 799549 w 1436043"/>
              <a:gd name="connsiteY26" fmla="*/ 1371600 h 2223247"/>
              <a:gd name="connsiteX27" fmla="*/ 781619 w 1436043"/>
              <a:gd name="connsiteY27" fmla="*/ 1308847 h 2223247"/>
              <a:gd name="connsiteX28" fmla="*/ 763690 w 1436043"/>
              <a:gd name="connsiteY28" fmla="*/ 1272988 h 2223247"/>
              <a:gd name="connsiteX29" fmla="*/ 718867 w 1436043"/>
              <a:gd name="connsiteY29" fmla="*/ 1192306 h 2223247"/>
              <a:gd name="connsiteX30" fmla="*/ 709902 w 1436043"/>
              <a:gd name="connsiteY30" fmla="*/ 1156447 h 2223247"/>
              <a:gd name="connsiteX31" fmla="*/ 691972 w 1436043"/>
              <a:gd name="connsiteY31" fmla="*/ 1102659 h 2223247"/>
              <a:gd name="connsiteX32" fmla="*/ 683008 w 1436043"/>
              <a:gd name="connsiteY32" fmla="*/ 1075765 h 2223247"/>
              <a:gd name="connsiteX33" fmla="*/ 665078 w 1436043"/>
              <a:gd name="connsiteY33" fmla="*/ 1021976 h 2223247"/>
              <a:gd name="connsiteX34" fmla="*/ 656114 w 1436043"/>
              <a:gd name="connsiteY34" fmla="*/ 995082 h 2223247"/>
              <a:gd name="connsiteX35" fmla="*/ 629219 w 1436043"/>
              <a:gd name="connsiteY35" fmla="*/ 977153 h 2223247"/>
              <a:gd name="connsiteX36" fmla="*/ 611290 w 1436043"/>
              <a:gd name="connsiteY36" fmla="*/ 923365 h 2223247"/>
              <a:gd name="connsiteX37" fmla="*/ 602325 w 1436043"/>
              <a:gd name="connsiteY37" fmla="*/ 896470 h 2223247"/>
              <a:gd name="connsiteX38" fmla="*/ 584396 w 1436043"/>
              <a:gd name="connsiteY38" fmla="*/ 869576 h 2223247"/>
              <a:gd name="connsiteX39" fmla="*/ 566467 w 1436043"/>
              <a:gd name="connsiteY39" fmla="*/ 806823 h 2223247"/>
              <a:gd name="connsiteX40" fmla="*/ 539572 w 1436043"/>
              <a:gd name="connsiteY40" fmla="*/ 779929 h 2223247"/>
              <a:gd name="connsiteX41" fmla="*/ 503714 w 1436043"/>
              <a:gd name="connsiteY41" fmla="*/ 717176 h 2223247"/>
              <a:gd name="connsiteX42" fmla="*/ 485784 w 1436043"/>
              <a:gd name="connsiteY42" fmla="*/ 699247 h 2223247"/>
              <a:gd name="connsiteX43" fmla="*/ 458890 w 1436043"/>
              <a:gd name="connsiteY43" fmla="*/ 663388 h 2223247"/>
              <a:gd name="connsiteX44" fmla="*/ 431996 w 1436043"/>
              <a:gd name="connsiteY44" fmla="*/ 636494 h 2223247"/>
              <a:gd name="connsiteX45" fmla="*/ 369243 w 1436043"/>
              <a:gd name="connsiteY45" fmla="*/ 564776 h 2223247"/>
              <a:gd name="connsiteX46" fmla="*/ 324419 w 1436043"/>
              <a:gd name="connsiteY46" fmla="*/ 528918 h 2223247"/>
              <a:gd name="connsiteX47" fmla="*/ 297525 w 1436043"/>
              <a:gd name="connsiteY47" fmla="*/ 484094 h 2223247"/>
              <a:gd name="connsiteX48" fmla="*/ 279596 w 1436043"/>
              <a:gd name="connsiteY48" fmla="*/ 457200 h 2223247"/>
              <a:gd name="connsiteX49" fmla="*/ 243737 w 1436043"/>
              <a:gd name="connsiteY49" fmla="*/ 439270 h 2223247"/>
              <a:gd name="connsiteX50" fmla="*/ 207878 w 1436043"/>
              <a:gd name="connsiteY50" fmla="*/ 385482 h 2223247"/>
              <a:gd name="connsiteX51" fmla="*/ 154090 w 1436043"/>
              <a:gd name="connsiteY51" fmla="*/ 349623 h 2223247"/>
              <a:gd name="connsiteX52" fmla="*/ 127196 w 1436043"/>
              <a:gd name="connsiteY52" fmla="*/ 295835 h 2223247"/>
              <a:gd name="connsiteX53" fmla="*/ 118231 w 1436043"/>
              <a:gd name="connsiteY53" fmla="*/ 268941 h 2223247"/>
              <a:gd name="connsiteX54" fmla="*/ 82372 w 1436043"/>
              <a:gd name="connsiteY54" fmla="*/ 224118 h 2223247"/>
              <a:gd name="connsiteX55" fmla="*/ 73408 w 1436043"/>
              <a:gd name="connsiteY55" fmla="*/ 197223 h 2223247"/>
              <a:gd name="connsiteX56" fmla="*/ 55478 w 1436043"/>
              <a:gd name="connsiteY56" fmla="*/ 170329 h 2223247"/>
              <a:gd name="connsiteX57" fmla="*/ 19619 w 1436043"/>
              <a:gd name="connsiteY57" fmla="*/ 98612 h 2223247"/>
              <a:gd name="connsiteX58" fmla="*/ 10655 w 1436043"/>
              <a:gd name="connsiteY58" fmla="*/ 62753 h 2223247"/>
              <a:gd name="connsiteX59" fmla="*/ 1690 w 1436043"/>
              <a:gd name="connsiteY59" fmla="*/ 35859 h 2223247"/>
              <a:gd name="connsiteX60" fmla="*/ 1690 w 1436043"/>
              <a:gd name="connsiteY60" fmla="*/ 0 h 2223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1436043" h="2223247">
                <a:moveTo>
                  <a:pt x="1436043" y="2223247"/>
                </a:moveTo>
                <a:lnTo>
                  <a:pt x="1364325" y="2205318"/>
                </a:lnTo>
                <a:cubicBezTo>
                  <a:pt x="1352372" y="2202330"/>
                  <a:pt x="1340155" y="2200249"/>
                  <a:pt x="1328467" y="2196353"/>
                </a:cubicBezTo>
                <a:lnTo>
                  <a:pt x="1274678" y="2178423"/>
                </a:lnTo>
                <a:lnTo>
                  <a:pt x="1247784" y="2169459"/>
                </a:lnTo>
                <a:cubicBezTo>
                  <a:pt x="1212075" y="2115895"/>
                  <a:pt x="1251073" y="2162468"/>
                  <a:pt x="1202961" y="2133600"/>
                </a:cubicBezTo>
                <a:cubicBezTo>
                  <a:pt x="1195713" y="2129251"/>
                  <a:pt x="1191631" y="2120950"/>
                  <a:pt x="1185031" y="2115670"/>
                </a:cubicBezTo>
                <a:cubicBezTo>
                  <a:pt x="1176618" y="2108939"/>
                  <a:pt x="1167102" y="2103717"/>
                  <a:pt x="1158137" y="2097741"/>
                </a:cubicBezTo>
                <a:cubicBezTo>
                  <a:pt x="1174361" y="2146410"/>
                  <a:pt x="1169682" y="2119012"/>
                  <a:pt x="1149172" y="2106706"/>
                </a:cubicBezTo>
                <a:cubicBezTo>
                  <a:pt x="1141069" y="2101844"/>
                  <a:pt x="1131243" y="2100729"/>
                  <a:pt x="1122278" y="2097741"/>
                </a:cubicBezTo>
                <a:cubicBezTo>
                  <a:pt x="1071297" y="2046760"/>
                  <a:pt x="1112366" y="2095847"/>
                  <a:pt x="1086419" y="2043953"/>
                </a:cubicBezTo>
                <a:cubicBezTo>
                  <a:pt x="1081601" y="2034316"/>
                  <a:pt x="1072866" y="2026905"/>
                  <a:pt x="1068490" y="2017059"/>
                </a:cubicBezTo>
                <a:cubicBezTo>
                  <a:pt x="1060814" y="1999788"/>
                  <a:pt x="1056537" y="1981200"/>
                  <a:pt x="1050561" y="1963270"/>
                </a:cubicBezTo>
                <a:cubicBezTo>
                  <a:pt x="1047573" y="1954305"/>
                  <a:pt x="1049459" y="1941618"/>
                  <a:pt x="1041596" y="1936376"/>
                </a:cubicBezTo>
                <a:lnTo>
                  <a:pt x="1014702" y="1918447"/>
                </a:lnTo>
                <a:cubicBezTo>
                  <a:pt x="990988" y="1823592"/>
                  <a:pt x="1023184" y="1935289"/>
                  <a:pt x="987808" y="1855694"/>
                </a:cubicBezTo>
                <a:cubicBezTo>
                  <a:pt x="980132" y="1838424"/>
                  <a:pt x="975854" y="1819835"/>
                  <a:pt x="969878" y="1801906"/>
                </a:cubicBezTo>
                <a:lnTo>
                  <a:pt x="951949" y="1748118"/>
                </a:lnTo>
                <a:cubicBezTo>
                  <a:pt x="948961" y="1739153"/>
                  <a:pt x="948226" y="1729086"/>
                  <a:pt x="942984" y="1721223"/>
                </a:cubicBezTo>
                <a:cubicBezTo>
                  <a:pt x="937008" y="1712258"/>
                  <a:pt x="929431" y="1704175"/>
                  <a:pt x="925055" y="1694329"/>
                </a:cubicBezTo>
                <a:cubicBezTo>
                  <a:pt x="917379" y="1677059"/>
                  <a:pt x="913101" y="1658470"/>
                  <a:pt x="907125" y="1640541"/>
                </a:cubicBezTo>
                <a:cubicBezTo>
                  <a:pt x="904137" y="1631576"/>
                  <a:pt x="904843" y="1620329"/>
                  <a:pt x="898161" y="1613647"/>
                </a:cubicBezTo>
                <a:lnTo>
                  <a:pt x="880231" y="1595718"/>
                </a:lnTo>
                <a:cubicBezTo>
                  <a:pt x="877798" y="1581120"/>
                  <a:pt x="872812" y="1533953"/>
                  <a:pt x="862302" y="1515035"/>
                </a:cubicBezTo>
                <a:cubicBezTo>
                  <a:pt x="851837" y="1496198"/>
                  <a:pt x="826443" y="1461247"/>
                  <a:pt x="826443" y="1461247"/>
                </a:cubicBezTo>
                <a:cubicBezTo>
                  <a:pt x="823455" y="1449294"/>
                  <a:pt x="821018" y="1437189"/>
                  <a:pt x="817478" y="1425388"/>
                </a:cubicBezTo>
                <a:cubicBezTo>
                  <a:pt x="812047" y="1407286"/>
                  <a:pt x="804133" y="1389935"/>
                  <a:pt x="799549" y="1371600"/>
                </a:cubicBezTo>
                <a:cubicBezTo>
                  <a:pt x="794999" y="1353401"/>
                  <a:pt x="789336" y="1326854"/>
                  <a:pt x="781619" y="1308847"/>
                </a:cubicBezTo>
                <a:cubicBezTo>
                  <a:pt x="776355" y="1296564"/>
                  <a:pt x="768653" y="1285396"/>
                  <a:pt x="763690" y="1272988"/>
                </a:cubicBezTo>
                <a:cubicBezTo>
                  <a:pt x="734440" y="1199860"/>
                  <a:pt x="764030" y="1237469"/>
                  <a:pt x="718867" y="1192306"/>
                </a:cubicBezTo>
                <a:cubicBezTo>
                  <a:pt x="715879" y="1180353"/>
                  <a:pt x="713442" y="1168248"/>
                  <a:pt x="709902" y="1156447"/>
                </a:cubicBezTo>
                <a:cubicBezTo>
                  <a:pt x="704471" y="1138345"/>
                  <a:pt x="697948" y="1120588"/>
                  <a:pt x="691972" y="1102659"/>
                </a:cubicBezTo>
                <a:lnTo>
                  <a:pt x="683008" y="1075765"/>
                </a:lnTo>
                <a:lnTo>
                  <a:pt x="665078" y="1021976"/>
                </a:lnTo>
                <a:cubicBezTo>
                  <a:pt x="662090" y="1013011"/>
                  <a:pt x="663977" y="1000323"/>
                  <a:pt x="656114" y="995082"/>
                </a:cubicBezTo>
                <a:lnTo>
                  <a:pt x="629219" y="977153"/>
                </a:lnTo>
                <a:lnTo>
                  <a:pt x="611290" y="923365"/>
                </a:lnTo>
                <a:cubicBezTo>
                  <a:pt x="608302" y="914400"/>
                  <a:pt x="607567" y="904333"/>
                  <a:pt x="602325" y="896470"/>
                </a:cubicBezTo>
                <a:lnTo>
                  <a:pt x="584396" y="869576"/>
                </a:lnTo>
                <a:cubicBezTo>
                  <a:pt x="583202" y="864800"/>
                  <a:pt x="571609" y="814535"/>
                  <a:pt x="566467" y="806823"/>
                </a:cubicBezTo>
                <a:cubicBezTo>
                  <a:pt x="559434" y="796274"/>
                  <a:pt x="548537" y="788894"/>
                  <a:pt x="539572" y="779929"/>
                </a:cubicBezTo>
                <a:cubicBezTo>
                  <a:pt x="527303" y="755391"/>
                  <a:pt x="520608" y="738293"/>
                  <a:pt x="503714" y="717176"/>
                </a:cubicBezTo>
                <a:cubicBezTo>
                  <a:pt x="498434" y="710576"/>
                  <a:pt x="491195" y="705740"/>
                  <a:pt x="485784" y="699247"/>
                </a:cubicBezTo>
                <a:cubicBezTo>
                  <a:pt x="476219" y="687769"/>
                  <a:pt x="468614" y="674732"/>
                  <a:pt x="458890" y="663388"/>
                </a:cubicBezTo>
                <a:cubicBezTo>
                  <a:pt x="450639" y="653762"/>
                  <a:pt x="440112" y="646234"/>
                  <a:pt x="431996" y="636494"/>
                </a:cubicBezTo>
                <a:cubicBezTo>
                  <a:pt x="402380" y="600955"/>
                  <a:pt x="421619" y="599692"/>
                  <a:pt x="369243" y="564776"/>
                </a:cubicBezTo>
                <a:cubicBezTo>
                  <a:pt x="335316" y="542159"/>
                  <a:pt x="349968" y="554465"/>
                  <a:pt x="324419" y="528918"/>
                </a:cubicBezTo>
                <a:cubicBezTo>
                  <a:pt x="308852" y="482211"/>
                  <a:pt x="325653" y="519253"/>
                  <a:pt x="297525" y="484094"/>
                </a:cubicBezTo>
                <a:cubicBezTo>
                  <a:pt x="290794" y="475681"/>
                  <a:pt x="287873" y="464097"/>
                  <a:pt x="279596" y="457200"/>
                </a:cubicBezTo>
                <a:cubicBezTo>
                  <a:pt x="269330" y="448645"/>
                  <a:pt x="255690" y="445247"/>
                  <a:pt x="243737" y="439270"/>
                </a:cubicBezTo>
                <a:cubicBezTo>
                  <a:pt x="233265" y="407856"/>
                  <a:pt x="238096" y="408985"/>
                  <a:pt x="207878" y="385482"/>
                </a:cubicBezTo>
                <a:cubicBezTo>
                  <a:pt x="190869" y="372252"/>
                  <a:pt x="154090" y="349623"/>
                  <a:pt x="154090" y="349623"/>
                </a:cubicBezTo>
                <a:cubicBezTo>
                  <a:pt x="131556" y="282024"/>
                  <a:pt x="161953" y="365348"/>
                  <a:pt x="127196" y="295835"/>
                </a:cubicBezTo>
                <a:cubicBezTo>
                  <a:pt x="122970" y="287383"/>
                  <a:pt x="122457" y="277393"/>
                  <a:pt x="118231" y="268941"/>
                </a:cubicBezTo>
                <a:cubicBezTo>
                  <a:pt x="106921" y="246321"/>
                  <a:pt x="99050" y="240795"/>
                  <a:pt x="82372" y="224118"/>
                </a:cubicBezTo>
                <a:cubicBezTo>
                  <a:pt x="79384" y="215153"/>
                  <a:pt x="77634" y="205675"/>
                  <a:pt x="73408" y="197223"/>
                </a:cubicBezTo>
                <a:cubicBezTo>
                  <a:pt x="68590" y="187586"/>
                  <a:pt x="59854" y="180175"/>
                  <a:pt x="55478" y="170329"/>
                </a:cubicBezTo>
                <a:cubicBezTo>
                  <a:pt x="22514" y="96161"/>
                  <a:pt x="56442" y="135433"/>
                  <a:pt x="19619" y="98612"/>
                </a:cubicBezTo>
                <a:cubicBezTo>
                  <a:pt x="16631" y="86659"/>
                  <a:pt x="14040" y="74600"/>
                  <a:pt x="10655" y="62753"/>
                </a:cubicBezTo>
                <a:cubicBezTo>
                  <a:pt x="8059" y="53667"/>
                  <a:pt x="3026" y="45214"/>
                  <a:pt x="1690" y="35859"/>
                </a:cubicBezTo>
                <a:cubicBezTo>
                  <a:pt x="0" y="24026"/>
                  <a:pt x="1690" y="11953"/>
                  <a:pt x="1690" y="0"/>
                </a:cubicBezTo>
              </a:path>
            </a:pathLst>
          </a:custGeom>
          <a:ln w="38100" cap="rnd">
            <a:solidFill>
              <a:schemeClr val="accent4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олилиния 55"/>
          <p:cNvSpPr/>
          <p:nvPr/>
        </p:nvSpPr>
        <p:spPr>
          <a:xfrm>
            <a:off x="2123728" y="4437112"/>
            <a:ext cx="1541058" cy="186745"/>
          </a:xfrm>
          <a:custGeom>
            <a:avLst/>
            <a:gdLst>
              <a:gd name="connsiteX0" fmla="*/ 1757082 w 1757082"/>
              <a:gd name="connsiteY0" fmla="*/ 114737 h 114737"/>
              <a:gd name="connsiteX1" fmla="*/ 1461247 w 1757082"/>
              <a:gd name="connsiteY1" fmla="*/ 105772 h 114737"/>
              <a:gd name="connsiteX2" fmla="*/ 1371600 w 1757082"/>
              <a:gd name="connsiteY2" fmla="*/ 87843 h 114737"/>
              <a:gd name="connsiteX3" fmla="*/ 1246094 w 1757082"/>
              <a:gd name="connsiteY3" fmla="*/ 69914 h 114737"/>
              <a:gd name="connsiteX4" fmla="*/ 1183341 w 1757082"/>
              <a:gd name="connsiteY4" fmla="*/ 51984 h 114737"/>
              <a:gd name="connsiteX5" fmla="*/ 995082 w 1757082"/>
              <a:gd name="connsiteY5" fmla="*/ 34055 h 114737"/>
              <a:gd name="connsiteX6" fmla="*/ 959224 w 1757082"/>
              <a:gd name="connsiteY6" fmla="*/ 25090 h 114737"/>
              <a:gd name="connsiteX7" fmla="*/ 421341 w 1757082"/>
              <a:gd name="connsiteY7" fmla="*/ 25090 h 114737"/>
              <a:gd name="connsiteX8" fmla="*/ 385482 w 1757082"/>
              <a:gd name="connsiteY8" fmla="*/ 34055 h 114737"/>
              <a:gd name="connsiteX9" fmla="*/ 358588 w 1757082"/>
              <a:gd name="connsiteY9" fmla="*/ 43019 h 114737"/>
              <a:gd name="connsiteX10" fmla="*/ 286871 w 1757082"/>
              <a:gd name="connsiteY10" fmla="*/ 51984 h 114737"/>
              <a:gd name="connsiteX11" fmla="*/ 233082 w 1757082"/>
              <a:gd name="connsiteY11" fmla="*/ 60949 h 114737"/>
              <a:gd name="connsiteX12" fmla="*/ 170329 w 1757082"/>
              <a:gd name="connsiteY12" fmla="*/ 78878 h 114737"/>
              <a:gd name="connsiteX13" fmla="*/ 62753 w 1757082"/>
              <a:gd name="connsiteY13" fmla="*/ 105772 h 114737"/>
              <a:gd name="connsiteX14" fmla="*/ 0 w 1757082"/>
              <a:gd name="connsiteY14" fmla="*/ 105772 h 114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757082" h="114737">
                <a:moveTo>
                  <a:pt x="1757082" y="114737"/>
                </a:moveTo>
                <a:cubicBezTo>
                  <a:pt x="1658470" y="111749"/>
                  <a:pt x="1559665" y="112638"/>
                  <a:pt x="1461247" y="105772"/>
                </a:cubicBezTo>
                <a:cubicBezTo>
                  <a:pt x="1430847" y="103651"/>
                  <a:pt x="1401768" y="92153"/>
                  <a:pt x="1371600" y="87843"/>
                </a:cubicBezTo>
                <a:lnTo>
                  <a:pt x="1246094" y="69914"/>
                </a:lnTo>
                <a:cubicBezTo>
                  <a:pt x="1228555" y="64068"/>
                  <a:pt x="1200930" y="54095"/>
                  <a:pt x="1183341" y="51984"/>
                </a:cubicBezTo>
                <a:cubicBezTo>
                  <a:pt x="1120753" y="44473"/>
                  <a:pt x="995082" y="34055"/>
                  <a:pt x="995082" y="34055"/>
                </a:cubicBezTo>
                <a:cubicBezTo>
                  <a:pt x="983129" y="31067"/>
                  <a:pt x="971421" y="26832"/>
                  <a:pt x="959224" y="25090"/>
                </a:cubicBezTo>
                <a:cubicBezTo>
                  <a:pt x="783601" y="0"/>
                  <a:pt x="587477" y="21767"/>
                  <a:pt x="421341" y="25090"/>
                </a:cubicBezTo>
                <a:cubicBezTo>
                  <a:pt x="409388" y="28078"/>
                  <a:pt x="397329" y="30670"/>
                  <a:pt x="385482" y="34055"/>
                </a:cubicBezTo>
                <a:cubicBezTo>
                  <a:pt x="376396" y="36651"/>
                  <a:pt x="367885" y="41329"/>
                  <a:pt x="358588" y="43019"/>
                </a:cubicBezTo>
                <a:cubicBezTo>
                  <a:pt x="334885" y="47329"/>
                  <a:pt x="310721" y="48577"/>
                  <a:pt x="286871" y="51984"/>
                </a:cubicBezTo>
                <a:cubicBezTo>
                  <a:pt x="268877" y="54555"/>
                  <a:pt x="251012" y="57961"/>
                  <a:pt x="233082" y="60949"/>
                </a:cubicBezTo>
                <a:cubicBezTo>
                  <a:pt x="142699" y="91078"/>
                  <a:pt x="282895" y="45108"/>
                  <a:pt x="170329" y="78878"/>
                </a:cubicBezTo>
                <a:cubicBezTo>
                  <a:pt x="118973" y="94285"/>
                  <a:pt x="116259" y="101656"/>
                  <a:pt x="62753" y="105772"/>
                </a:cubicBezTo>
                <a:cubicBezTo>
                  <a:pt x="41897" y="107376"/>
                  <a:pt x="20918" y="105772"/>
                  <a:pt x="0" y="105772"/>
                </a:cubicBezTo>
              </a:path>
            </a:pathLst>
          </a:custGeom>
          <a:ln w="38100" cap="rnd">
            <a:solidFill>
              <a:schemeClr val="accent4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олилиния 56"/>
          <p:cNvSpPr/>
          <p:nvPr/>
        </p:nvSpPr>
        <p:spPr>
          <a:xfrm>
            <a:off x="2699792" y="4554071"/>
            <a:ext cx="1235714" cy="1683242"/>
          </a:xfrm>
          <a:custGeom>
            <a:avLst/>
            <a:gdLst>
              <a:gd name="connsiteX0" fmla="*/ 1165412 w 1165412"/>
              <a:gd name="connsiteY0" fmla="*/ 0 h 1577788"/>
              <a:gd name="connsiteX1" fmla="*/ 1120588 w 1165412"/>
              <a:gd name="connsiteY1" fmla="*/ 53788 h 1577788"/>
              <a:gd name="connsiteX2" fmla="*/ 1093694 w 1165412"/>
              <a:gd name="connsiteY2" fmla="*/ 71717 h 1577788"/>
              <a:gd name="connsiteX3" fmla="*/ 1030941 w 1165412"/>
              <a:gd name="connsiteY3" fmla="*/ 143435 h 1577788"/>
              <a:gd name="connsiteX4" fmla="*/ 941294 w 1165412"/>
              <a:gd name="connsiteY4" fmla="*/ 251011 h 1577788"/>
              <a:gd name="connsiteX5" fmla="*/ 932330 w 1165412"/>
              <a:gd name="connsiteY5" fmla="*/ 277905 h 1577788"/>
              <a:gd name="connsiteX6" fmla="*/ 914400 w 1165412"/>
              <a:gd name="connsiteY6" fmla="*/ 295835 h 1577788"/>
              <a:gd name="connsiteX7" fmla="*/ 878541 w 1165412"/>
              <a:gd name="connsiteY7" fmla="*/ 367553 h 1577788"/>
              <a:gd name="connsiteX8" fmla="*/ 869577 w 1165412"/>
              <a:gd name="connsiteY8" fmla="*/ 394447 h 1577788"/>
              <a:gd name="connsiteX9" fmla="*/ 851647 w 1165412"/>
              <a:gd name="connsiteY9" fmla="*/ 412376 h 1577788"/>
              <a:gd name="connsiteX10" fmla="*/ 806824 w 1165412"/>
              <a:gd name="connsiteY10" fmla="*/ 475129 h 1577788"/>
              <a:gd name="connsiteX11" fmla="*/ 788894 w 1165412"/>
              <a:gd name="connsiteY11" fmla="*/ 502023 h 1577788"/>
              <a:gd name="connsiteX12" fmla="*/ 753035 w 1165412"/>
              <a:gd name="connsiteY12" fmla="*/ 537882 h 1577788"/>
              <a:gd name="connsiteX13" fmla="*/ 708212 w 1165412"/>
              <a:gd name="connsiteY13" fmla="*/ 600635 h 1577788"/>
              <a:gd name="connsiteX14" fmla="*/ 672353 w 1165412"/>
              <a:gd name="connsiteY14" fmla="*/ 636494 h 1577788"/>
              <a:gd name="connsiteX15" fmla="*/ 654424 w 1165412"/>
              <a:gd name="connsiteY15" fmla="*/ 663388 h 1577788"/>
              <a:gd name="connsiteX16" fmla="*/ 645459 w 1165412"/>
              <a:gd name="connsiteY16" fmla="*/ 690282 h 1577788"/>
              <a:gd name="connsiteX17" fmla="*/ 618565 w 1165412"/>
              <a:gd name="connsiteY17" fmla="*/ 717176 h 1577788"/>
              <a:gd name="connsiteX18" fmla="*/ 609600 w 1165412"/>
              <a:gd name="connsiteY18" fmla="*/ 744070 h 1577788"/>
              <a:gd name="connsiteX19" fmla="*/ 600635 w 1165412"/>
              <a:gd name="connsiteY19" fmla="*/ 779929 h 1577788"/>
              <a:gd name="connsiteX20" fmla="*/ 555812 w 1165412"/>
              <a:gd name="connsiteY20" fmla="*/ 833717 h 1577788"/>
              <a:gd name="connsiteX21" fmla="*/ 537882 w 1165412"/>
              <a:gd name="connsiteY21" fmla="*/ 887505 h 1577788"/>
              <a:gd name="connsiteX22" fmla="*/ 519953 w 1165412"/>
              <a:gd name="connsiteY22" fmla="*/ 905435 h 1577788"/>
              <a:gd name="connsiteX23" fmla="*/ 502024 w 1165412"/>
              <a:gd name="connsiteY23" fmla="*/ 941294 h 1577788"/>
              <a:gd name="connsiteX24" fmla="*/ 466165 w 1165412"/>
              <a:gd name="connsiteY24" fmla="*/ 977153 h 1577788"/>
              <a:gd name="connsiteX25" fmla="*/ 448235 w 1165412"/>
              <a:gd name="connsiteY25" fmla="*/ 995082 h 1577788"/>
              <a:gd name="connsiteX26" fmla="*/ 412377 w 1165412"/>
              <a:gd name="connsiteY26" fmla="*/ 1048870 h 1577788"/>
              <a:gd name="connsiteX27" fmla="*/ 385482 w 1165412"/>
              <a:gd name="connsiteY27" fmla="*/ 1093694 h 1577788"/>
              <a:gd name="connsiteX28" fmla="*/ 358588 w 1165412"/>
              <a:gd name="connsiteY28" fmla="*/ 1138517 h 1577788"/>
              <a:gd name="connsiteX29" fmla="*/ 349624 w 1165412"/>
              <a:gd name="connsiteY29" fmla="*/ 1165411 h 1577788"/>
              <a:gd name="connsiteX30" fmla="*/ 331694 w 1165412"/>
              <a:gd name="connsiteY30" fmla="*/ 1183341 h 1577788"/>
              <a:gd name="connsiteX31" fmla="*/ 277906 w 1165412"/>
              <a:gd name="connsiteY31" fmla="*/ 1246094 h 1577788"/>
              <a:gd name="connsiteX32" fmla="*/ 251012 w 1165412"/>
              <a:gd name="connsiteY32" fmla="*/ 1272988 h 1577788"/>
              <a:gd name="connsiteX33" fmla="*/ 233082 w 1165412"/>
              <a:gd name="connsiteY33" fmla="*/ 1290917 h 1577788"/>
              <a:gd name="connsiteX34" fmla="*/ 206188 w 1165412"/>
              <a:gd name="connsiteY34" fmla="*/ 1335741 h 1577788"/>
              <a:gd name="connsiteX35" fmla="*/ 188259 w 1165412"/>
              <a:gd name="connsiteY35" fmla="*/ 1398494 h 1577788"/>
              <a:gd name="connsiteX36" fmla="*/ 134471 w 1165412"/>
              <a:gd name="connsiteY36" fmla="*/ 1461247 h 1577788"/>
              <a:gd name="connsiteX37" fmla="*/ 116541 w 1165412"/>
              <a:gd name="connsiteY37" fmla="*/ 1488141 h 1577788"/>
              <a:gd name="connsiteX38" fmla="*/ 80682 w 1165412"/>
              <a:gd name="connsiteY38" fmla="*/ 1506070 h 1577788"/>
              <a:gd name="connsiteX39" fmla="*/ 71718 w 1165412"/>
              <a:gd name="connsiteY39" fmla="*/ 1532964 h 1577788"/>
              <a:gd name="connsiteX40" fmla="*/ 44824 w 1165412"/>
              <a:gd name="connsiteY40" fmla="*/ 1541929 h 1577788"/>
              <a:gd name="connsiteX41" fmla="*/ 17930 w 1165412"/>
              <a:gd name="connsiteY41" fmla="*/ 1559858 h 1577788"/>
              <a:gd name="connsiteX42" fmla="*/ 0 w 1165412"/>
              <a:gd name="connsiteY42" fmla="*/ 1577788 h 157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165412" h="1577788">
                <a:moveTo>
                  <a:pt x="1165412" y="0"/>
                </a:moveTo>
                <a:cubicBezTo>
                  <a:pt x="1152336" y="17434"/>
                  <a:pt x="1138397" y="39541"/>
                  <a:pt x="1120588" y="53788"/>
                </a:cubicBezTo>
                <a:cubicBezTo>
                  <a:pt x="1112175" y="60519"/>
                  <a:pt x="1102659" y="65741"/>
                  <a:pt x="1093694" y="71717"/>
                </a:cubicBezTo>
                <a:cubicBezTo>
                  <a:pt x="1037305" y="156302"/>
                  <a:pt x="1135824" y="12330"/>
                  <a:pt x="1030941" y="143435"/>
                </a:cubicBezTo>
                <a:cubicBezTo>
                  <a:pt x="953944" y="239682"/>
                  <a:pt x="986284" y="206023"/>
                  <a:pt x="941294" y="251011"/>
                </a:cubicBezTo>
                <a:cubicBezTo>
                  <a:pt x="938306" y="259976"/>
                  <a:pt x="937192" y="269802"/>
                  <a:pt x="932330" y="277905"/>
                </a:cubicBezTo>
                <a:cubicBezTo>
                  <a:pt x="927981" y="285153"/>
                  <a:pt x="918180" y="288275"/>
                  <a:pt x="914400" y="295835"/>
                </a:cubicBezTo>
                <a:cubicBezTo>
                  <a:pt x="873195" y="378245"/>
                  <a:pt x="919049" y="327045"/>
                  <a:pt x="878541" y="367553"/>
                </a:cubicBezTo>
                <a:cubicBezTo>
                  <a:pt x="875553" y="376518"/>
                  <a:pt x="874439" y="386344"/>
                  <a:pt x="869577" y="394447"/>
                </a:cubicBezTo>
                <a:cubicBezTo>
                  <a:pt x="865228" y="401695"/>
                  <a:pt x="855427" y="404816"/>
                  <a:pt x="851647" y="412376"/>
                </a:cubicBezTo>
                <a:cubicBezTo>
                  <a:pt x="818178" y="479313"/>
                  <a:pt x="857923" y="458095"/>
                  <a:pt x="806824" y="475129"/>
                </a:cubicBezTo>
                <a:cubicBezTo>
                  <a:pt x="800847" y="484094"/>
                  <a:pt x="795906" y="493843"/>
                  <a:pt x="788894" y="502023"/>
                </a:cubicBezTo>
                <a:cubicBezTo>
                  <a:pt x="777893" y="514857"/>
                  <a:pt x="753035" y="537882"/>
                  <a:pt x="753035" y="537882"/>
                </a:cubicBezTo>
                <a:cubicBezTo>
                  <a:pt x="732118" y="600635"/>
                  <a:pt x="753035" y="585693"/>
                  <a:pt x="708212" y="600635"/>
                </a:cubicBezTo>
                <a:cubicBezTo>
                  <a:pt x="696259" y="612588"/>
                  <a:pt x="681730" y="622429"/>
                  <a:pt x="672353" y="636494"/>
                </a:cubicBezTo>
                <a:cubicBezTo>
                  <a:pt x="666377" y="645459"/>
                  <a:pt x="659242" y="653751"/>
                  <a:pt x="654424" y="663388"/>
                </a:cubicBezTo>
                <a:cubicBezTo>
                  <a:pt x="650198" y="671840"/>
                  <a:pt x="650701" y="682419"/>
                  <a:pt x="645459" y="690282"/>
                </a:cubicBezTo>
                <a:cubicBezTo>
                  <a:pt x="638426" y="700831"/>
                  <a:pt x="627530" y="708211"/>
                  <a:pt x="618565" y="717176"/>
                </a:cubicBezTo>
                <a:cubicBezTo>
                  <a:pt x="615577" y="726141"/>
                  <a:pt x="612196" y="734984"/>
                  <a:pt x="609600" y="744070"/>
                </a:cubicBezTo>
                <a:cubicBezTo>
                  <a:pt x="606215" y="755917"/>
                  <a:pt x="606748" y="769231"/>
                  <a:pt x="600635" y="779929"/>
                </a:cubicBezTo>
                <a:cubicBezTo>
                  <a:pt x="558409" y="853823"/>
                  <a:pt x="587328" y="762806"/>
                  <a:pt x="555812" y="833717"/>
                </a:cubicBezTo>
                <a:cubicBezTo>
                  <a:pt x="548136" y="850987"/>
                  <a:pt x="551245" y="874141"/>
                  <a:pt x="537882" y="887505"/>
                </a:cubicBezTo>
                <a:cubicBezTo>
                  <a:pt x="531906" y="893482"/>
                  <a:pt x="524641" y="898402"/>
                  <a:pt x="519953" y="905435"/>
                </a:cubicBezTo>
                <a:cubicBezTo>
                  <a:pt x="512540" y="916554"/>
                  <a:pt x="510042" y="930603"/>
                  <a:pt x="502024" y="941294"/>
                </a:cubicBezTo>
                <a:cubicBezTo>
                  <a:pt x="491882" y="954817"/>
                  <a:pt x="478118" y="965200"/>
                  <a:pt x="466165" y="977153"/>
                </a:cubicBezTo>
                <a:cubicBezTo>
                  <a:pt x="460188" y="983129"/>
                  <a:pt x="452923" y="988049"/>
                  <a:pt x="448235" y="995082"/>
                </a:cubicBezTo>
                <a:cubicBezTo>
                  <a:pt x="436282" y="1013011"/>
                  <a:pt x="419191" y="1028428"/>
                  <a:pt x="412377" y="1048870"/>
                </a:cubicBezTo>
                <a:cubicBezTo>
                  <a:pt x="400739" y="1083783"/>
                  <a:pt x="410094" y="1069082"/>
                  <a:pt x="385482" y="1093694"/>
                </a:cubicBezTo>
                <a:cubicBezTo>
                  <a:pt x="360089" y="1169880"/>
                  <a:pt x="395505" y="1076990"/>
                  <a:pt x="358588" y="1138517"/>
                </a:cubicBezTo>
                <a:cubicBezTo>
                  <a:pt x="353726" y="1146620"/>
                  <a:pt x="354486" y="1157308"/>
                  <a:pt x="349624" y="1165411"/>
                </a:cubicBezTo>
                <a:cubicBezTo>
                  <a:pt x="345275" y="1172659"/>
                  <a:pt x="336974" y="1176741"/>
                  <a:pt x="331694" y="1183341"/>
                </a:cubicBezTo>
                <a:cubicBezTo>
                  <a:pt x="277081" y="1251607"/>
                  <a:pt x="364227" y="1159773"/>
                  <a:pt x="277906" y="1246094"/>
                </a:cubicBezTo>
                <a:lnTo>
                  <a:pt x="251012" y="1272988"/>
                </a:lnTo>
                <a:lnTo>
                  <a:pt x="233082" y="1290917"/>
                </a:lnTo>
                <a:cubicBezTo>
                  <a:pt x="207689" y="1367101"/>
                  <a:pt x="243104" y="1274213"/>
                  <a:pt x="206188" y="1335741"/>
                </a:cubicBezTo>
                <a:cubicBezTo>
                  <a:pt x="197470" y="1350272"/>
                  <a:pt x="194116" y="1384828"/>
                  <a:pt x="188259" y="1398494"/>
                </a:cubicBezTo>
                <a:cubicBezTo>
                  <a:pt x="171633" y="1437289"/>
                  <a:pt x="161193" y="1421165"/>
                  <a:pt x="134471" y="1461247"/>
                </a:cubicBezTo>
                <a:cubicBezTo>
                  <a:pt x="128494" y="1470212"/>
                  <a:pt x="124818" y="1481244"/>
                  <a:pt x="116541" y="1488141"/>
                </a:cubicBezTo>
                <a:cubicBezTo>
                  <a:pt x="106275" y="1496696"/>
                  <a:pt x="92635" y="1500094"/>
                  <a:pt x="80682" y="1506070"/>
                </a:cubicBezTo>
                <a:cubicBezTo>
                  <a:pt x="77694" y="1515035"/>
                  <a:pt x="78400" y="1526282"/>
                  <a:pt x="71718" y="1532964"/>
                </a:cubicBezTo>
                <a:cubicBezTo>
                  <a:pt x="65036" y="1539646"/>
                  <a:pt x="53276" y="1537703"/>
                  <a:pt x="44824" y="1541929"/>
                </a:cubicBezTo>
                <a:cubicBezTo>
                  <a:pt x="35187" y="1546747"/>
                  <a:pt x="26343" y="1553127"/>
                  <a:pt x="17930" y="1559858"/>
                </a:cubicBezTo>
                <a:cubicBezTo>
                  <a:pt x="11330" y="1565138"/>
                  <a:pt x="0" y="1577788"/>
                  <a:pt x="0" y="1577788"/>
                </a:cubicBezTo>
              </a:path>
            </a:pathLst>
          </a:custGeom>
          <a:ln w="38100" cap="rnd">
            <a:solidFill>
              <a:schemeClr val="accent4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олилиния 57"/>
          <p:cNvSpPr/>
          <p:nvPr/>
        </p:nvSpPr>
        <p:spPr>
          <a:xfrm>
            <a:off x="4338918" y="1340768"/>
            <a:ext cx="1817258" cy="2487161"/>
          </a:xfrm>
          <a:custGeom>
            <a:avLst/>
            <a:gdLst>
              <a:gd name="connsiteX0" fmla="*/ 0 w 1496835"/>
              <a:gd name="connsiteY0" fmla="*/ 2296413 h 2296413"/>
              <a:gd name="connsiteX1" fmla="*/ 26894 w 1496835"/>
              <a:gd name="connsiteY1" fmla="*/ 2287449 h 2296413"/>
              <a:gd name="connsiteX2" fmla="*/ 71717 w 1496835"/>
              <a:gd name="connsiteY2" fmla="*/ 2233660 h 2296413"/>
              <a:gd name="connsiteX3" fmla="*/ 89647 w 1496835"/>
              <a:gd name="connsiteY3" fmla="*/ 2215731 h 2296413"/>
              <a:gd name="connsiteX4" fmla="*/ 134470 w 1496835"/>
              <a:gd name="connsiteY4" fmla="*/ 2144013 h 2296413"/>
              <a:gd name="connsiteX5" fmla="*/ 170329 w 1496835"/>
              <a:gd name="connsiteY5" fmla="*/ 2099190 h 2296413"/>
              <a:gd name="connsiteX6" fmla="*/ 197223 w 1496835"/>
              <a:gd name="connsiteY6" fmla="*/ 2027472 h 2296413"/>
              <a:gd name="connsiteX7" fmla="*/ 215153 w 1496835"/>
              <a:gd name="connsiteY7" fmla="*/ 1991613 h 2296413"/>
              <a:gd name="connsiteX8" fmla="*/ 242047 w 1496835"/>
              <a:gd name="connsiteY8" fmla="*/ 1875072 h 2296413"/>
              <a:gd name="connsiteX9" fmla="*/ 259976 w 1496835"/>
              <a:gd name="connsiteY9" fmla="*/ 1803355 h 2296413"/>
              <a:gd name="connsiteX10" fmla="*/ 277906 w 1496835"/>
              <a:gd name="connsiteY10" fmla="*/ 1767496 h 2296413"/>
              <a:gd name="connsiteX11" fmla="*/ 295835 w 1496835"/>
              <a:gd name="connsiteY11" fmla="*/ 1713708 h 2296413"/>
              <a:gd name="connsiteX12" fmla="*/ 322729 w 1496835"/>
              <a:gd name="connsiteY12" fmla="*/ 1606131 h 2296413"/>
              <a:gd name="connsiteX13" fmla="*/ 340658 w 1496835"/>
              <a:gd name="connsiteY13" fmla="*/ 1543378 h 2296413"/>
              <a:gd name="connsiteX14" fmla="*/ 349623 w 1496835"/>
              <a:gd name="connsiteY14" fmla="*/ 1516484 h 2296413"/>
              <a:gd name="connsiteX15" fmla="*/ 376517 w 1496835"/>
              <a:gd name="connsiteY15" fmla="*/ 1462696 h 2296413"/>
              <a:gd name="connsiteX16" fmla="*/ 412376 w 1496835"/>
              <a:gd name="connsiteY16" fmla="*/ 1417872 h 2296413"/>
              <a:gd name="connsiteX17" fmla="*/ 439270 w 1496835"/>
              <a:gd name="connsiteY17" fmla="*/ 1355119 h 2296413"/>
              <a:gd name="connsiteX18" fmla="*/ 466164 w 1496835"/>
              <a:gd name="connsiteY18" fmla="*/ 1292366 h 2296413"/>
              <a:gd name="connsiteX19" fmla="*/ 484094 w 1496835"/>
              <a:gd name="connsiteY19" fmla="*/ 1265472 h 2296413"/>
              <a:gd name="connsiteX20" fmla="*/ 502023 w 1496835"/>
              <a:gd name="connsiteY20" fmla="*/ 1220649 h 2296413"/>
              <a:gd name="connsiteX21" fmla="*/ 510988 w 1496835"/>
              <a:gd name="connsiteY21" fmla="*/ 1193755 h 2296413"/>
              <a:gd name="connsiteX22" fmla="*/ 528917 w 1496835"/>
              <a:gd name="connsiteY22" fmla="*/ 1166860 h 2296413"/>
              <a:gd name="connsiteX23" fmla="*/ 573741 w 1496835"/>
              <a:gd name="connsiteY23" fmla="*/ 1041355 h 2296413"/>
              <a:gd name="connsiteX24" fmla="*/ 582706 w 1496835"/>
              <a:gd name="connsiteY24" fmla="*/ 1005496 h 2296413"/>
              <a:gd name="connsiteX25" fmla="*/ 636494 w 1496835"/>
              <a:gd name="connsiteY25" fmla="*/ 906884 h 2296413"/>
              <a:gd name="connsiteX26" fmla="*/ 672353 w 1496835"/>
              <a:gd name="connsiteY26" fmla="*/ 799308 h 2296413"/>
              <a:gd name="connsiteX27" fmla="*/ 690282 w 1496835"/>
              <a:gd name="connsiteY27" fmla="*/ 781378 h 2296413"/>
              <a:gd name="connsiteX28" fmla="*/ 726141 w 1496835"/>
              <a:gd name="connsiteY28" fmla="*/ 727590 h 2296413"/>
              <a:gd name="connsiteX29" fmla="*/ 735106 w 1496835"/>
              <a:gd name="connsiteY29" fmla="*/ 700696 h 2296413"/>
              <a:gd name="connsiteX30" fmla="*/ 770964 w 1496835"/>
              <a:gd name="connsiteY30" fmla="*/ 628978 h 2296413"/>
              <a:gd name="connsiteX31" fmla="*/ 779929 w 1496835"/>
              <a:gd name="connsiteY31" fmla="*/ 602084 h 2296413"/>
              <a:gd name="connsiteX32" fmla="*/ 806823 w 1496835"/>
              <a:gd name="connsiteY32" fmla="*/ 575190 h 2296413"/>
              <a:gd name="connsiteX33" fmla="*/ 842682 w 1496835"/>
              <a:gd name="connsiteY33" fmla="*/ 539331 h 2296413"/>
              <a:gd name="connsiteX34" fmla="*/ 851647 w 1496835"/>
              <a:gd name="connsiteY34" fmla="*/ 512437 h 2296413"/>
              <a:gd name="connsiteX35" fmla="*/ 887506 w 1496835"/>
              <a:gd name="connsiteY35" fmla="*/ 458649 h 2296413"/>
              <a:gd name="connsiteX36" fmla="*/ 914400 w 1496835"/>
              <a:gd name="connsiteY36" fmla="*/ 404860 h 2296413"/>
              <a:gd name="connsiteX37" fmla="*/ 932329 w 1496835"/>
              <a:gd name="connsiteY37" fmla="*/ 369002 h 2296413"/>
              <a:gd name="connsiteX38" fmla="*/ 968188 w 1496835"/>
              <a:gd name="connsiteY38" fmla="*/ 324178 h 2296413"/>
              <a:gd name="connsiteX39" fmla="*/ 1004047 w 1496835"/>
              <a:gd name="connsiteY39" fmla="*/ 270390 h 2296413"/>
              <a:gd name="connsiteX40" fmla="*/ 1039906 w 1496835"/>
              <a:gd name="connsiteY40" fmla="*/ 216602 h 2296413"/>
              <a:gd name="connsiteX41" fmla="*/ 1057835 w 1496835"/>
              <a:gd name="connsiteY41" fmla="*/ 189708 h 2296413"/>
              <a:gd name="connsiteX42" fmla="*/ 1084729 w 1496835"/>
              <a:gd name="connsiteY42" fmla="*/ 171778 h 2296413"/>
              <a:gd name="connsiteX43" fmla="*/ 1120588 w 1496835"/>
              <a:gd name="connsiteY43" fmla="*/ 126955 h 2296413"/>
              <a:gd name="connsiteX44" fmla="*/ 1156447 w 1496835"/>
              <a:gd name="connsiteY44" fmla="*/ 91096 h 2296413"/>
              <a:gd name="connsiteX45" fmla="*/ 1237129 w 1496835"/>
              <a:gd name="connsiteY45" fmla="*/ 64202 h 2296413"/>
              <a:gd name="connsiteX46" fmla="*/ 1264023 w 1496835"/>
              <a:gd name="connsiteY46" fmla="*/ 55237 h 2296413"/>
              <a:gd name="connsiteX47" fmla="*/ 1299882 w 1496835"/>
              <a:gd name="connsiteY47" fmla="*/ 46272 h 2296413"/>
              <a:gd name="connsiteX48" fmla="*/ 1326776 w 1496835"/>
              <a:gd name="connsiteY48" fmla="*/ 28343 h 2296413"/>
              <a:gd name="connsiteX49" fmla="*/ 1434353 w 1496835"/>
              <a:gd name="connsiteY49" fmla="*/ 10413 h 2296413"/>
              <a:gd name="connsiteX50" fmla="*/ 1488141 w 1496835"/>
              <a:gd name="connsiteY50" fmla="*/ 1449 h 229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496835" h="2296413">
                <a:moveTo>
                  <a:pt x="0" y="2296413"/>
                </a:moveTo>
                <a:cubicBezTo>
                  <a:pt x="8965" y="2293425"/>
                  <a:pt x="18791" y="2292311"/>
                  <a:pt x="26894" y="2287449"/>
                </a:cubicBezTo>
                <a:cubicBezTo>
                  <a:pt x="40408" y="2279340"/>
                  <a:pt x="66232" y="2240242"/>
                  <a:pt x="71717" y="2233660"/>
                </a:cubicBezTo>
                <a:cubicBezTo>
                  <a:pt x="77128" y="2227167"/>
                  <a:pt x="84367" y="2222331"/>
                  <a:pt x="89647" y="2215731"/>
                </a:cubicBezTo>
                <a:cubicBezTo>
                  <a:pt x="106905" y="2194159"/>
                  <a:pt x="118750" y="2166021"/>
                  <a:pt x="134470" y="2144013"/>
                </a:cubicBezTo>
                <a:cubicBezTo>
                  <a:pt x="176544" y="2085111"/>
                  <a:pt x="126647" y="2175636"/>
                  <a:pt x="170329" y="2099190"/>
                </a:cubicBezTo>
                <a:cubicBezTo>
                  <a:pt x="206634" y="2035655"/>
                  <a:pt x="173155" y="2091651"/>
                  <a:pt x="197223" y="2027472"/>
                </a:cubicBezTo>
                <a:cubicBezTo>
                  <a:pt x="201916" y="2014959"/>
                  <a:pt x="209176" y="2003566"/>
                  <a:pt x="215153" y="1991613"/>
                </a:cubicBezTo>
                <a:cubicBezTo>
                  <a:pt x="235962" y="1845939"/>
                  <a:pt x="209231" y="2006338"/>
                  <a:pt x="242047" y="1875072"/>
                </a:cubicBezTo>
                <a:cubicBezTo>
                  <a:pt x="248023" y="1851166"/>
                  <a:pt x="248956" y="1825395"/>
                  <a:pt x="259976" y="1803355"/>
                </a:cubicBezTo>
                <a:cubicBezTo>
                  <a:pt x="265953" y="1791402"/>
                  <a:pt x="272943" y="1779904"/>
                  <a:pt x="277906" y="1767496"/>
                </a:cubicBezTo>
                <a:cubicBezTo>
                  <a:pt x="284925" y="1749949"/>
                  <a:pt x="295835" y="1713708"/>
                  <a:pt x="295835" y="1713708"/>
                </a:cubicBezTo>
                <a:cubicBezTo>
                  <a:pt x="309978" y="1628854"/>
                  <a:pt x="296899" y="1690079"/>
                  <a:pt x="322729" y="1606131"/>
                </a:cubicBezTo>
                <a:cubicBezTo>
                  <a:pt x="329127" y="1585338"/>
                  <a:pt x="334407" y="1564215"/>
                  <a:pt x="340658" y="1543378"/>
                </a:cubicBezTo>
                <a:cubicBezTo>
                  <a:pt x="343373" y="1534327"/>
                  <a:pt x="345785" y="1525119"/>
                  <a:pt x="349623" y="1516484"/>
                </a:cubicBezTo>
                <a:cubicBezTo>
                  <a:pt x="357764" y="1498166"/>
                  <a:pt x="365755" y="1479608"/>
                  <a:pt x="376517" y="1462696"/>
                </a:cubicBezTo>
                <a:cubicBezTo>
                  <a:pt x="386790" y="1446553"/>
                  <a:pt x="400423" y="1432813"/>
                  <a:pt x="412376" y="1417872"/>
                </a:cubicBezTo>
                <a:cubicBezTo>
                  <a:pt x="433401" y="1354801"/>
                  <a:pt x="406037" y="1432663"/>
                  <a:pt x="439270" y="1355119"/>
                </a:cubicBezTo>
                <a:cubicBezTo>
                  <a:pt x="460818" y="1304840"/>
                  <a:pt x="432191" y="1351819"/>
                  <a:pt x="466164" y="1292366"/>
                </a:cubicBezTo>
                <a:cubicBezTo>
                  <a:pt x="471510" y="1283011"/>
                  <a:pt x="479276" y="1275109"/>
                  <a:pt x="484094" y="1265472"/>
                </a:cubicBezTo>
                <a:cubicBezTo>
                  <a:pt x="491291" y="1251079"/>
                  <a:pt x="496373" y="1235716"/>
                  <a:pt x="502023" y="1220649"/>
                </a:cubicBezTo>
                <a:cubicBezTo>
                  <a:pt x="505341" y="1211801"/>
                  <a:pt x="506762" y="1202207"/>
                  <a:pt x="510988" y="1193755"/>
                </a:cubicBezTo>
                <a:cubicBezTo>
                  <a:pt x="515806" y="1184118"/>
                  <a:pt x="524815" y="1176823"/>
                  <a:pt x="528917" y="1166860"/>
                </a:cubicBezTo>
                <a:cubicBezTo>
                  <a:pt x="545831" y="1125783"/>
                  <a:pt x="562967" y="1084452"/>
                  <a:pt x="573741" y="1041355"/>
                </a:cubicBezTo>
                <a:cubicBezTo>
                  <a:pt x="576729" y="1029402"/>
                  <a:pt x="577967" y="1016869"/>
                  <a:pt x="582706" y="1005496"/>
                </a:cubicBezTo>
                <a:cubicBezTo>
                  <a:pt x="605307" y="951254"/>
                  <a:pt x="611024" y="945087"/>
                  <a:pt x="636494" y="906884"/>
                </a:cubicBezTo>
                <a:cubicBezTo>
                  <a:pt x="643777" y="881393"/>
                  <a:pt x="657488" y="825321"/>
                  <a:pt x="672353" y="799308"/>
                </a:cubicBezTo>
                <a:cubicBezTo>
                  <a:pt x="676546" y="791970"/>
                  <a:pt x="684306" y="787355"/>
                  <a:pt x="690282" y="781378"/>
                </a:cubicBezTo>
                <a:cubicBezTo>
                  <a:pt x="711599" y="717431"/>
                  <a:pt x="681373" y="794742"/>
                  <a:pt x="726141" y="727590"/>
                </a:cubicBezTo>
                <a:cubicBezTo>
                  <a:pt x="731383" y="719727"/>
                  <a:pt x="731196" y="709299"/>
                  <a:pt x="735106" y="700696"/>
                </a:cubicBezTo>
                <a:cubicBezTo>
                  <a:pt x="746166" y="676364"/>
                  <a:pt x="762512" y="654334"/>
                  <a:pt x="770964" y="628978"/>
                </a:cubicBezTo>
                <a:cubicBezTo>
                  <a:pt x="773952" y="620013"/>
                  <a:pt x="774687" y="609947"/>
                  <a:pt x="779929" y="602084"/>
                </a:cubicBezTo>
                <a:cubicBezTo>
                  <a:pt x="786962" y="591535"/>
                  <a:pt x="797858" y="584155"/>
                  <a:pt x="806823" y="575190"/>
                </a:cubicBezTo>
                <a:cubicBezTo>
                  <a:pt x="830730" y="503473"/>
                  <a:pt x="794870" y="587143"/>
                  <a:pt x="842682" y="539331"/>
                </a:cubicBezTo>
                <a:cubicBezTo>
                  <a:pt x="849364" y="532649"/>
                  <a:pt x="847058" y="520697"/>
                  <a:pt x="851647" y="512437"/>
                </a:cubicBezTo>
                <a:cubicBezTo>
                  <a:pt x="862112" y="493600"/>
                  <a:pt x="887506" y="458649"/>
                  <a:pt x="887506" y="458649"/>
                </a:cubicBezTo>
                <a:cubicBezTo>
                  <a:pt x="906286" y="383524"/>
                  <a:pt x="882430" y="452814"/>
                  <a:pt x="914400" y="404860"/>
                </a:cubicBezTo>
                <a:cubicBezTo>
                  <a:pt x="921813" y="393741"/>
                  <a:pt x="925699" y="380605"/>
                  <a:pt x="932329" y="369002"/>
                </a:cubicBezTo>
                <a:cubicBezTo>
                  <a:pt x="947408" y="342614"/>
                  <a:pt x="948554" y="343812"/>
                  <a:pt x="968188" y="324178"/>
                </a:cubicBezTo>
                <a:cubicBezTo>
                  <a:pt x="986846" y="249547"/>
                  <a:pt x="960710" y="319917"/>
                  <a:pt x="1004047" y="270390"/>
                </a:cubicBezTo>
                <a:cubicBezTo>
                  <a:pt x="1018237" y="254173"/>
                  <a:pt x="1027953" y="234531"/>
                  <a:pt x="1039906" y="216602"/>
                </a:cubicBezTo>
                <a:cubicBezTo>
                  <a:pt x="1045882" y="207637"/>
                  <a:pt x="1048870" y="195685"/>
                  <a:pt x="1057835" y="189708"/>
                </a:cubicBezTo>
                <a:lnTo>
                  <a:pt x="1084729" y="171778"/>
                </a:lnTo>
                <a:cubicBezTo>
                  <a:pt x="1099811" y="126533"/>
                  <a:pt x="1082742" y="159395"/>
                  <a:pt x="1120588" y="126955"/>
                </a:cubicBezTo>
                <a:cubicBezTo>
                  <a:pt x="1133423" y="115954"/>
                  <a:pt x="1140410" y="96442"/>
                  <a:pt x="1156447" y="91096"/>
                </a:cubicBezTo>
                <a:lnTo>
                  <a:pt x="1237129" y="64202"/>
                </a:lnTo>
                <a:cubicBezTo>
                  <a:pt x="1246094" y="61214"/>
                  <a:pt x="1254856" y="57529"/>
                  <a:pt x="1264023" y="55237"/>
                </a:cubicBezTo>
                <a:lnTo>
                  <a:pt x="1299882" y="46272"/>
                </a:lnTo>
                <a:cubicBezTo>
                  <a:pt x="1308847" y="40296"/>
                  <a:pt x="1316873" y="32587"/>
                  <a:pt x="1326776" y="28343"/>
                </a:cubicBezTo>
                <a:cubicBezTo>
                  <a:pt x="1352453" y="17339"/>
                  <a:pt x="1416021" y="13468"/>
                  <a:pt x="1434353" y="10413"/>
                </a:cubicBezTo>
                <a:cubicBezTo>
                  <a:pt x="1496835" y="0"/>
                  <a:pt x="1447788" y="1449"/>
                  <a:pt x="1488141" y="1449"/>
                </a:cubicBezTo>
              </a:path>
            </a:pathLst>
          </a:custGeom>
          <a:ln w="38100" cap="rnd">
            <a:solidFill>
              <a:schemeClr val="accent4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олилиния 59"/>
          <p:cNvSpPr/>
          <p:nvPr/>
        </p:nvSpPr>
        <p:spPr>
          <a:xfrm>
            <a:off x="4776588" y="2348880"/>
            <a:ext cx="1955652" cy="1523873"/>
          </a:xfrm>
          <a:custGeom>
            <a:avLst/>
            <a:gdLst>
              <a:gd name="connsiteX0" fmla="*/ 1600 w 1642141"/>
              <a:gd name="connsiteY0" fmla="*/ 1507961 h 1507961"/>
              <a:gd name="connsiteX1" fmla="*/ 10565 w 1642141"/>
              <a:gd name="connsiteY1" fmla="*/ 1346596 h 1507961"/>
              <a:gd name="connsiteX2" fmla="*/ 37459 w 1642141"/>
              <a:gd name="connsiteY2" fmla="*/ 1328667 h 1507961"/>
              <a:gd name="connsiteX3" fmla="*/ 82283 w 1642141"/>
              <a:gd name="connsiteY3" fmla="*/ 1301773 h 1507961"/>
              <a:gd name="connsiteX4" fmla="*/ 100212 w 1642141"/>
              <a:gd name="connsiteY4" fmla="*/ 1283843 h 1507961"/>
              <a:gd name="connsiteX5" fmla="*/ 109177 w 1642141"/>
              <a:gd name="connsiteY5" fmla="*/ 1256949 h 1507961"/>
              <a:gd name="connsiteX6" fmla="*/ 136071 w 1642141"/>
              <a:gd name="connsiteY6" fmla="*/ 1247984 h 1507961"/>
              <a:gd name="connsiteX7" fmla="*/ 154000 w 1642141"/>
              <a:gd name="connsiteY7" fmla="*/ 1221090 h 1507961"/>
              <a:gd name="connsiteX8" fmla="*/ 207788 w 1642141"/>
              <a:gd name="connsiteY8" fmla="*/ 1203161 h 1507961"/>
              <a:gd name="connsiteX9" fmla="*/ 261577 w 1642141"/>
              <a:gd name="connsiteY9" fmla="*/ 1140408 h 1507961"/>
              <a:gd name="connsiteX10" fmla="*/ 288471 w 1642141"/>
              <a:gd name="connsiteY10" fmla="*/ 1131443 h 1507961"/>
              <a:gd name="connsiteX11" fmla="*/ 306400 w 1642141"/>
              <a:gd name="connsiteY11" fmla="*/ 1104549 h 1507961"/>
              <a:gd name="connsiteX12" fmla="*/ 315365 w 1642141"/>
              <a:gd name="connsiteY12" fmla="*/ 1077655 h 1507961"/>
              <a:gd name="connsiteX13" fmla="*/ 342259 w 1642141"/>
              <a:gd name="connsiteY13" fmla="*/ 1068690 h 1507961"/>
              <a:gd name="connsiteX14" fmla="*/ 351224 w 1642141"/>
              <a:gd name="connsiteY14" fmla="*/ 1041796 h 1507961"/>
              <a:gd name="connsiteX15" fmla="*/ 387083 w 1642141"/>
              <a:gd name="connsiteY15" fmla="*/ 1014902 h 1507961"/>
              <a:gd name="connsiteX16" fmla="*/ 413977 w 1642141"/>
              <a:gd name="connsiteY16" fmla="*/ 988008 h 1507961"/>
              <a:gd name="connsiteX17" fmla="*/ 440871 w 1642141"/>
              <a:gd name="connsiteY17" fmla="*/ 970079 h 1507961"/>
              <a:gd name="connsiteX18" fmla="*/ 476730 w 1642141"/>
              <a:gd name="connsiteY18" fmla="*/ 934220 h 1507961"/>
              <a:gd name="connsiteX19" fmla="*/ 494659 w 1642141"/>
              <a:gd name="connsiteY19" fmla="*/ 916290 h 1507961"/>
              <a:gd name="connsiteX20" fmla="*/ 512588 w 1642141"/>
              <a:gd name="connsiteY20" fmla="*/ 889396 h 1507961"/>
              <a:gd name="connsiteX21" fmla="*/ 539483 w 1642141"/>
              <a:gd name="connsiteY21" fmla="*/ 871467 h 1507961"/>
              <a:gd name="connsiteX22" fmla="*/ 584306 w 1642141"/>
              <a:gd name="connsiteY22" fmla="*/ 844573 h 1507961"/>
              <a:gd name="connsiteX23" fmla="*/ 629130 w 1642141"/>
              <a:gd name="connsiteY23" fmla="*/ 817679 h 1507961"/>
              <a:gd name="connsiteX24" fmla="*/ 647059 w 1642141"/>
              <a:gd name="connsiteY24" fmla="*/ 799749 h 1507961"/>
              <a:gd name="connsiteX25" fmla="*/ 673953 w 1642141"/>
              <a:gd name="connsiteY25" fmla="*/ 781820 h 1507961"/>
              <a:gd name="connsiteX26" fmla="*/ 691883 w 1642141"/>
              <a:gd name="connsiteY26" fmla="*/ 763890 h 1507961"/>
              <a:gd name="connsiteX27" fmla="*/ 745671 w 1642141"/>
              <a:gd name="connsiteY27" fmla="*/ 745961 h 1507961"/>
              <a:gd name="connsiteX28" fmla="*/ 772565 w 1642141"/>
              <a:gd name="connsiteY28" fmla="*/ 728032 h 1507961"/>
              <a:gd name="connsiteX29" fmla="*/ 790494 w 1642141"/>
              <a:gd name="connsiteY29" fmla="*/ 710102 h 1507961"/>
              <a:gd name="connsiteX30" fmla="*/ 817388 w 1642141"/>
              <a:gd name="connsiteY30" fmla="*/ 701137 h 1507961"/>
              <a:gd name="connsiteX31" fmla="*/ 924965 w 1642141"/>
              <a:gd name="connsiteY31" fmla="*/ 647349 h 1507961"/>
              <a:gd name="connsiteX32" fmla="*/ 951859 w 1642141"/>
              <a:gd name="connsiteY32" fmla="*/ 638384 h 1507961"/>
              <a:gd name="connsiteX33" fmla="*/ 1023577 w 1642141"/>
              <a:gd name="connsiteY33" fmla="*/ 593561 h 1507961"/>
              <a:gd name="connsiteX34" fmla="*/ 1050471 w 1642141"/>
              <a:gd name="connsiteY34" fmla="*/ 575632 h 1507961"/>
              <a:gd name="connsiteX35" fmla="*/ 1104259 w 1642141"/>
              <a:gd name="connsiteY35" fmla="*/ 557702 h 1507961"/>
              <a:gd name="connsiteX36" fmla="*/ 1131153 w 1642141"/>
              <a:gd name="connsiteY36" fmla="*/ 539773 h 1507961"/>
              <a:gd name="connsiteX37" fmla="*/ 1175977 w 1642141"/>
              <a:gd name="connsiteY37" fmla="*/ 503914 h 1507961"/>
              <a:gd name="connsiteX38" fmla="*/ 1220800 w 1642141"/>
              <a:gd name="connsiteY38" fmla="*/ 477020 h 1507961"/>
              <a:gd name="connsiteX39" fmla="*/ 1229765 w 1642141"/>
              <a:gd name="connsiteY39" fmla="*/ 450126 h 1507961"/>
              <a:gd name="connsiteX40" fmla="*/ 1265624 w 1642141"/>
              <a:gd name="connsiteY40" fmla="*/ 414267 h 1507961"/>
              <a:gd name="connsiteX41" fmla="*/ 1283553 w 1642141"/>
              <a:gd name="connsiteY41" fmla="*/ 396337 h 1507961"/>
              <a:gd name="connsiteX42" fmla="*/ 1319412 w 1642141"/>
              <a:gd name="connsiteY42" fmla="*/ 342549 h 1507961"/>
              <a:gd name="connsiteX43" fmla="*/ 1328377 w 1642141"/>
              <a:gd name="connsiteY43" fmla="*/ 315655 h 1507961"/>
              <a:gd name="connsiteX44" fmla="*/ 1355271 w 1642141"/>
              <a:gd name="connsiteY44" fmla="*/ 288761 h 1507961"/>
              <a:gd name="connsiteX45" fmla="*/ 1373200 w 1642141"/>
              <a:gd name="connsiteY45" fmla="*/ 234973 h 1507961"/>
              <a:gd name="connsiteX46" fmla="*/ 1409059 w 1642141"/>
              <a:gd name="connsiteY46" fmla="*/ 190149 h 1507961"/>
              <a:gd name="connsiteX47" fmla="*/ 1435953 w 1642141"/>
              <a:gd name="connsiteY47" fmla="*/ 163255 h 1507961"/>
              <a:gd name="connsiteX48" fmla="*/ 1471812 w 1642141"/>
              <a:gd name="connsiteY48" fmla="*/ 109467 h 1507961"/>
              <a:gd name="connsiteX49" fmla="*/ 1498706 w 1642141"/>
              <a:gd name="connsiteY49" fmla="*/ 91537 h 1507961"/>
              <a:gd name="connsiteX50" fmla="*/ 1543530 w 1642141"/>
              <a:gd name="connsiteY50" fmla="*/ 37749 h 1507961"/>
              <a:gd name="connsiteX51" fmla="*/ 1570424 w 1642141"/>
              <a:gd name="connsiteY51" fmla="*/ 28784 h 1507961"/>
              <a:gd name="connsiteX52" fmla="*/ 1597318 w 1642141"/>
              <a:gd name="connsiteY52" fmla="*/ 10855 h 1507961"/>
              <a:gd name="connsiteX53" fmla="*/ 1642141 w 1642141"/>
              <a:gd name="connsiteY53" fmla="*/ 1890 h 150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642141" h="1507961">
                <a:moveTo>
                  <a:pt x="1600" y="1507961"/>
                </a:moveTo>
                <a:cubicBezTo>
                  <a:pt x="4588" y="1454173"/>
                  <a:pt x="0" y="1399421"/>
                  <a:pt x="10565" y="1346596"/>
                </a:cubicBezTo>
                <a:cubicBezTo>
                  <a:pt x="12678" y="1336031"/>
                  <a:pt x="29046" y="1335398"/>
                  <a:pt x="37459" y="1328667"/>
                </a:cubicBezTo>
                <a:cubicBezTo>
                  <a:pt x="72618" y="1300539"/>
                  <a:pt x="35576" y="1317340"/>
                  <a:pt x="82283" y="1301773"/>
                </a:cubicBezTo>
                <a:cubicBezTo>
                  <a:pt x="88259" y="1295796"/>
                  <a:pt x="95864" y="1291091"/>
                  <a:pt x="100212" y="1283843"/>
                </a:cubicBezTo>
                <a:cubicBezTo>
                  <a:pt x="105074" y="1275740"/>
                  <a:pt x="102495" y="1263631"/>
                  <a:pt x="109177" y="1256949"/>
                </a:cubicBezTo>
                <a:cubicBezTo>
                  <a:pt x="115859" y="1250267"/>
                  <a:pt x="127106" y="1250972"/>
                  <a:pt x="136071" y="1247984"/>
                </a:cubicBezTo>
                <a:cubicBezTo>
                  <a:pt x="142047" y="1239019"/>
                  <a:pt x="144864" y="1226800"/>
                  <a:pt x="154000" y="1221090"/>
                </a:cubicBezTo>
                <a:cubicBezTo>
                  <a:pt x="170026" y="1211073"/>
                  <a:pt x="207788" y="1203161"/>
                  <a:pt x="207788" y="1203161"/>
                </a:cubicBezTo>
                <a:cubicBezTo>
                  <a:pt x="219259" y="1185955"/>
                  <a:pt x="242945" y="1146619"/>
                  <a:pt x="261577" y="1140408"/>
                </a:cubicBezTo>
                <a:lnTo>
                  <a:pt x="288471" y="1131443"/>
                </a:lnTo>
                <a:cubicBezTo>
                  <a:pt x="294447" y="1122478"/>
                  <a:pt x="301582" y="1114186"/>
                  <a:pt x="306400" y="1104549"/>
                </a:cubicBezTo>
                <a:cubicBezTo>
                  <a:pt x="310626" y="1096097"/>
                  <a:pt x="308683" y="1084337"/>
                  <a:pt x="315365" y="1077655"/>
                </a:cubicBezTo>
                <a:cubicBezTo>
                  <a:pt x="322047" y="1070973"/>
                  <a:pt x="333294" y="1071678"/>
                  <a:pt x="342259" y="1068690"/>
                </a:cubicBezTo>
                <a:cubicBezTo>
                  <a:pt x="345247" y="1059725"/>
                  <a:pt x="345174" y="1049055"/>
                  <a:pt x="351224" y="1041796"/>
                </a:cubicBezTo>
                <a:cubicBezTo>
                  <a:pt x="360789" y="1030318"/>
                  <a:pt x="375739" y="1024626"/>
                  <a:pt x="387083" y="1014902"/>
                </a:cubicBezTo>
                <a:cubicBezTo>
                  <a:pt x="396709" y="1006651"/>
                  <a:pt x="404237" y="996124"/>
                  <a:pt x="413977" y="988008"/>
                </a:cubicBezTo>
                <a:cubicBezTo>
                  <a:pt x="422254" y="981111"/>
                  <a:pt x="432691" y="977091"/>
                  <a:pt x="440871" y="970079"/>
                </a:cubicBezTo>
                <a:cubicBezTo>
                  <a:pt x="453706" y="959078"/>
                  <a:pt x="464777" y="946173"/>
                  <a:pt x="476730" y="934220"/>
                </a:cubicBezTo>
                <a:cubicBezTo>
                  <a:pt x="482706" y="928243"/>
                  <a:pt x="489971" y="923323"/>
                  <a:pt x="494659" y="916290"/>
                </a:cubicBezTo>
                <a:cubicBezTo>
                  <a:pt x="500635" y="907325"/>
                  <a:pt x="504969" y="897014"/>
                  <a:pt x="512588" y="889396"/>
                </a:cubicBezTo>
                <a:cubicBezTo>
                  <a:pt x="520207" y="881777"/>
                  <a:pt x="531070" y="878198"/>
                  <a:pt x="539483" y="871467"/>
                </a:cubicBezTo>
                <a:cubicBezTo>
                  <a:pt x="574644" y="843339"/>
                  <a:pt x="537598" y="860141"/>
                  <a:pt x="584306" y="844573"/>
                </a:cubicBezTo>
                <a:cubicBezTo>
                  <a:pt x="629739" y="799140"/>
                  <a:pt x="570940" y="852594"/>
                  <a:pt x="629130" y="817679"/>
                </a:cubicBezTo>
                <a:cubicBezTo>
                  <a:pt x="636378" y="813330"/>
                  <a:pt x="640459" y="805029"/>
                  <a:pt x="647059" y="799749"/>
                </a:cubicBezTo>
                <a:cubicBezTo>
                  <a:pt x="655472" y="793018"/>
                  <a:pt x="665540" y="788551"/>
                  <a:pt x="673953" y="781820"/>
                </a:cubicBezTo>
                <a:cubicBezTo>
                  <a:pt x="680553" y="776540"/>
                  <a:pt x="684323" y="767670"/>
                  <a:pt x="691883" y="763890"/>
                </a:cubicBezTo>
                <a:cubicBezTo>
                  <a:pt x="708787" y="755438"/>
                  <a:pt x="729946" y="756444"/>
                  <a:pt x="745671" y="745961"/>
                </a:cubicBezTo>
                <a:cubicBezTo>
                  <a:pt x="754636" y="739985"/>
                  <a:pt x="764152" y="734763"/>
                  <a:pt x="772565" y="728032"/>
                </a:cubicBezTo>
                <a:cubicBezTo>
                  <a:pt x="779165" y="722752"/>
                  <a:pt x="783247" y="714451"/>
                  <a:pt x="790494" y="710102"/>
                </a:cubicBezTo>
                <a:cubicBezTo>
                  <a:pt x="798597" y="705240"/>
                  <a:pt x="809128" y="705726"/>
                  <a:pt x="817388" y="701137"/>
                </a:cubicBezTo>
                <a:cubicBezTo>
                  <a:pt x="921659" y="643210"/>
                  <a:pt x="820251" y="682255"/>
                  <a:pt x="924965" y="647349"/>
                </a:cubicBezTo>
                <a:lnTo>
                  <a:pt x="951859" y="638384"/>
                </a:lnTo>
                <a:cubicBezTo>
                  <a:pt x="994867" y="573871"/>
                  <a:pt x="933964" y="653302"/>
                  <a:pt x="1023577" y="593561"/>
                </a:cubicBezTo>
                <a:cubicBezTo>
                  <a:pt x="1032542" y="587585"/>
                  <a:pt x="1040625" y="580008"/>
                  <a:pt x="1050471" y="575632"/>
                </a:cubicBezTo>
                <a:cubicBezTo>
                  <a:pt x="1067741" y="567956"/>
                  <a:pt x="1088534" y="568185"/>
                  <a:pt x="1104259" y="557702"/>
                </a:cubicBezTo>
                <a:lnTo>
                  <a:pt x="1131153" y="539773"/>
                </a:lnTo>
                <a:cubicBezTo>
                  <a:pt x="1166865" y="486206"/>
                  <a:pt x="1127863" y="532784"/>
                  <a:pt x="1175977" y="503914"/>
                </a:cubicBezTo>
                <a:cubicBezTo>
                  <a:pt x="1237499" y="466999"/>
                  <a:pt x="1144620" y="502411"/>
                  <a:pt x="1220800" y="477020"/>
                </a:cubicBezTo>
                <a:cubicBezTo>
                  <a:pt x="1223788" y="468055"/>
                  <a:pt x="1224272" y="457815"/>
                  <a:pt x="1229765" y="450126"/>
                </a:cubicBezTo>
                <a:cubicBezTo>
                  <a:pt x="1239590" y="436371"/>
                  <a:pt x="1253671" y="426220"/>
                  <a:pt x="1265624" y="414267"/>
                </a:cubicBezTo>
                <a:cubicBezTo>
                  <a:pt x="1271600" y="408290"/>
                  <a:pt x="1278865" y="403370"/>
                  <a:pt x="1283553" y="396337"/>
                </a:cubicBezTo>
                <a:cubicBezTo>
                  <a:pt x="1295506" y="378408"/>
                  <a:pt x="1312598" y="362992"/>
                  <a:pt x="1319412" y="342549"/>
                </a:cubicBezTo>
                <a:cubicBezTo>
                  <a:pt x="1322400" y="333584"/>
                  <a:pt x="1323135" y="323518"/>
                  <a:pt x="1328377" y="315655"/>
                </a:cubicBezTo>
                <a:cubicBezTo>
                  <a:pt x="1335410" y="305106"/>
                  <a:pt x="1346306" y="297726"/>
                  <a:pt x="1355271" y="288761"/>
                </a:cubicBezTo>
                <a:cubicBezTo>
                  <a:pt x="1361247" y="270832"/>
                  <a:pt x="1359836" y="248337"/>
                  <a:pt x="1373200" y="234973"/>
                </a:cubicBezTo>
                <a:cubicBezTo>
                  <a:pt x="1425364" y="182809"/>
                  <a:pt x="1352515" y="258003"/>
                  <a:pt x="1409059" y="190149"/>
                </a:cubicBezTo>
                <a:cubicBezTo>
                  <a:pt x="1417175" y="180409"/>
                  <a:pt x="1428169" y="173262"/>
                  <a:pt x="1435953" y="163255"/>
                </a:cubicBezTo>
                <a:cubicBezTo>
                  <a:pt x="1449183" y="146246"/>
                  <a:pt x="1453883" y="121420"/>
                  <a:pt x="1471812" y="109467"/>
                </a:cubicBezTo>
                <a:cubicBezTo>
                  <a:pt x="1480777" y="103490"/>
                  <a:pt x="1491087" y="99156"/>
                  <a:pt x="1498706" y="91537"/>
                </a:cubicBezTo>
                <a:cubicBezTo>
                  <a:pt x="1506938" y="83305"/>
                  <a:pt x="1528461" y="46790"/>
                  <a:pt x="1543530" y="37749"/>
                </a:cubicBezTo>
                <a:cubicBezTo>
                  <a:pt x="1551633" y="32887"/>
                  <a:pt x="1561972" y="33010"/>
                  <a:pt x="1570424" y="28784"/>
                </a:cubicBezTo>
                <a:cubicBezTo>
                  <a:pt x="1580061" y="23966"/>
                  <a:pt x="1587681" y="15673"/>
                  <a:pt x="1597318" y="10855"/>
                </a:cubicBezTo>
                <a:cubicBezTo>
                  <a:pt x="1619028" y="0"/>
                  <a:pt x="1621627" y="1890"/>
                  <a:pt x="1642141" y="1890"/>
                </a:cubicBezTo>
              </a:path>
            </a:pathLst>
          </a:custGeom>
          <a:ln w="38100" cap="rnd">
            <a:solidFill>
              <a:schemeClr val="accent4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олилиния 60"/>
          <p:cNvSpPr/>
          <p:nvPr/>
        </p:nvSpPr>
        <p:spPr>
          <a:xfrm>
            <a:off x="5450541" y="3429000"/>
            <a:ext cx="2289811" cy="990601"/>
          </a:xfrm>
          <a:custGeom>
            <a:avLst/>
            <a:gdLst>
              <a:gd name="connsiteX0" fmla="*/ 0 w 1819835"/>
              <a:gd name="connsiteY0" fmla="*/ 950259 h 950259"/>
              <a:gd name="connsiteX1" fmla="*/ 98612 w 1819835"/>
              <a:gd name="connsiteY1" fmla="*/ 941294 h 950259"/>
              <a:gd name="connsiteX2" fmla="*/ 152400 w 1819835"/>
              <a:gd name="connsiteY2" fmla="*/ 923365 h 950259"/>
              <a:gd name="connsiteX3" fmla="*/ 197224 w 1819835"/>
              <a:gd name="connsiteY3" fmla="*/ 887506 h 950259"/>
              <a:gd name="connsiteX4" fmla="*/ 224118 w 1819835"/>
              <a:gd name="connsiteY4" fmla="*/ 869577 h 950259"/>
              <a:gd name="connsiteX5" fmla="*/ 242047 w 1819835"/>
              <a:gd name="connsiteY5" fmla="*/ 842683 h 950259"/>
              <a:gd name="connsiteX6" fmla="*/ 268941 w 1819835"/>
              <a:gd name="connsiteY6" fmla="*/ 824753 h 950259"/>
              <a:gd name="connsiteX7" fmla="*/ 286871 w 1819835"/>
              <a:gd name="connsiteY7" fmla="*/ 770965 h 950259"/>
              <a:gd name="connsiteX8" fmla="*/ 304800 w 1819835"/>
              <a:gd name="connsiteY8" fmla="*/ 753035 h 950259"/>
              <a:gd name="connsiteX9" fmla="*/ 322730 w 1819835"/>
              <a:gd name="connsiteY9" fmla="*/ 717177 h 950259"/>
              <a:gd name="connsiteX10" fmla="*/ 349624 w 1819835"/>
              <a:gd name="connsiteY10" fmla="*/ 699247 h 950259"/>
              <a:gd name="connsiteX11" fmla="*/ 367553 w 1819835"/>
              <a:gd name="connsiteY11" fmla="*/ 663388 h 950259"/>
              <a:gd name="connsiteX12" fmla="*/ 385483 w 1819835"/>
              <a:gd name="connsiteY12" fmla="*/ 645459 h 950259"/>
              <a:gd name="connsiteX13" fmla="*/ 403412 w 1819835"/>
              <a:gd name="connsiteY13" fmla="*/ 618565 h 950259"/>
              <a:gd name="connsiteX14" fmla="*/ 421341 w 1819835"/>
              <a:gd name="connsiteY14" fmla="*/ 600635 h 950259"/>
              <a:gd name="connsiteX15" fmla="*/ 457200 w 1819835"/>
              <a:gd name="connsiteY15" fmla="*/ 546847 h 950259"/>
              <a:gd name="connsiteX16" fmla="*/ 475130 w 1819835"/>
              <a:gd name="connsiteY16" fmla="*/ 519953 h 950259"/>
              <a:gd name="connsiteX17" fmla="*/ 493059 w 1819835"/>
              <a:gd name="connsiteY17" fmla="*/ 493059 h 950259"/>
              <a:gd name="connsiteX18" fmla="*/ 537883 w 1819835"/>
              <a:gd name="connsiteY18" fmla="*/ 448235 h 950259"/>
              <a:gd name="connsiteX19" fmla="*/ 573741 w 1819835"/>
              <a:gd name="connsiteY19" fmla="*/ 394447 h 950259"/>
              <a:gd name="connsiteX20" fmla="*/ 609600 w 1819835"/>
              <a:gd name="connsiteY20" fmla="*/ 358588 h 950259"/>
              <a:gd name="connsiteX21" fmla="*/ 645459 w 1819835"/>
              <a:gd name="connsiteY21" fmla="*/ 313765 h 950259"/>
              <a:gd name="connsiteX22" fmla="*/ 654424 w 1819835"/>
              <a:gd name="connsiteY22" fmla="*/ 286871 h 950259"/>
              <a:gd name="connsiteX23" fmla="*/ 699247 w 1819835"/>
              <a:gd name="connsiteY23" fmla="*/ 251012 h 950259"/>
              <a:gd name="connsiteX24" fmla="*/ 726141 w 1819835"/>
              <a:gd name="connsiteY24" fmla="*/ 242047 h 950259"/>
              <a:gd name="connsiteX25" fmla="*/ 815788 w 1819835"/>
              <a:gd name="connsiteY25" fmla="*/ 197224 h 950259"/>
              <a:gd name="connsiteX26" fmla="*/ 887506 w 1819835"/>
              <a:gd name="connsiteY26" fmla="*/ 161365 h 950259"/>
              <a:gd name="connsiteX27" fmla="*/ 914400 w 1819835"/>
              <a:gd name="connsiteY27" fmla="*/ 152400 h 950259"/>
              <a:gd name="connsiteX28" fmla="*/ 932330 w 1819835"/>
              <a:gd name="connsiteY28" fmla="*/ 134471 h 950259"/>
              <a:gd name="connsiteX29" fmla="*/ 1013012 w 1819835"/>
              <a:gd name="connsiteY29" fmla="*/ 107577 h 950259"/>
              <a:gd name="connsiteX30" fmla="*/ 1039906 w 1819835"/>
              <a:gd name="connsiteY30" fmla="*/ 98612 h 950259"/>
              <a:gd name="connsiteX31" fmla="*/ 1066800 w 1819835"/>
              <a:gd name="connsiteY31" fmla="*/ 89647 h 950259"/>
              <a:gd name="connsiteX32" fmla="*/ 1102659 w 1819835"/>
              <a:gd name="connsiteY32" fmla="*/ 80683 h 950259"/>
              <a:gd name="connsiteX33" fmla="*/ 1201271 w 1819835"/>
              <a:gd name="connsiteY33" fmla="*/ 53788 h 950259"/>
              <a:gd name="connsiteX34" fmla="*/ 1290918 w 1819835"/>
              <a:gd name="connsiteY34" fmla="*/ 44824 h 950259"/>
              <a:gd name="connsiteX35" fmla="*/ 1326777 w 1819835"/>
              <a:gd name="connsiteY35" fmla="*/ 35859 h 950259"/>
              <a:gd name="connsiteX36" fmla="*/ 1371600 w 1819835"/>
              <a:gd name="connsiteY36" fmla="*/ 26894 h 950259"/>
              <a:gd name="connsiteX37" fmla="*/ 1398494 w 1819835"/>
              <a:gd name="connsiteY37" fmla="*/ 17930 h 950259"/>
              <a:gd name="connsiteX38" fmla="*/ 1488141 w 1819835"/>
              <a:gd name="connsiteY38" fmla="*/ 0 h 950259"/>
              <a:gd name="connsiteX39" fmla="*/ 1819835 w 1819835"/>
              <a:gd name="connsiteY39" fmla="*/ 8965 h 950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819835" h="950259">
                <a:moveTo>
                  <a:pt x="0" y="950259"/>
                </a:moveTo>
                <a:cubicBezTo>
                  <a:pt x="32871" y="947271"/>
                  <a:pt x="66108" y="947030"/>
                  <a:pt x="98612" y="941294"/>
                </a:cubicBezTo>
                <a:cubicBezTo>
                  <a:pt x="117224" y="938010"/>
                  <a:pt x="136675" y="933849"/>
                  <a:pt x="152400" y="923365"/>
                </a:cubicBezTo>
                <a:cubicBezTo>
                  <a:pt x="235191" y="868169"/>
                  <a:pt x="133343" y="938609"/>
                  <a:pt x="197224" y="887506"/>
                </a:cubicBezTo>
                <a:cubicBezTo>
                  <a:pt x="205637" y="880776"/>
                  <a:pt x="215153" y="875553"/>
                  <a:pt x="224118" y="869577"/>
                </a:cubicBezTo>
                <a:cubicBezTo>
                  <a:pt x="230094" y="860612"/>
                  <a:pt x="234429" y="850302"/>
                  <a:pt x="242047" y="842683"/>
                </a:cubicBezTo>
                <a:cubicBezTo>
                  <a:pt x="249666" y="835064"/>
                  <a:pt x="263231" y="833890"/>
                  <a:pt x="268941" y="824753"/>
                </a:cubicBezTo>
                <a:cubicBezTo>
                  <a:pt x="278958" y="808726"/>
                  <a:pt x="273508" y="784329"/>
                  <a:pt x="286871" y="770965"/>
                </a:cubicBezTo>
                <a:cubicBezTo>
                  <a:pt x="292847" y="764988"/>
                  <a:pt x="300112" y="760068"/>
                  <a:pt x="304800" y="753035"/>
                </a:cubicBezTo>
                <a:cubicBezTo>
                  <a:pt x="312213" y="741916"/>
                  <a:pt x="314175" y="727443"/>
                  <a:pt x="322730" y="717177"/>
                </a:cubicBezTo>
                <a:cubicBezTo>
                  <a:pt x="329628" y="708900"/>
                  <a:pt x="340659" y="705224"/>
                  <a:pt x="349624" y="699247"/>
                </a:cubicBezTo>
                <a:cubicBezTo>
                  <a:pt x="355600" y="687294"/>
                  <a:pt x="360140" y="674507"/>
                  <a:pt x="367553" y="663388"/>
                </a:cubicBezTo>
                <a:cubicBezTo>
                  <a:pt x="372241" y="656355"/>
                  <a:pt x="380203" y="652059"/>
                  <a:pt x="385483" y="645459"/>
                </a:cubicBezTo>
                <a:cubicBezTo>
                  <a:pt x="392214" y="637046"/>
                  <a:pt x="396682" y="626978"/>
                  <a:pt x="403412" y="618565"/>
                </a:cubicBezTo>
                <a:cubicBezTo>
                  <a:pt x="408692" y="611965"/>
                  <a:pt x="416270" y="607397"/>
                  <a:pt x="421341" y="600635"/>
                </a:cubicBezTo>
                <a:cubicBezTo>
                  <a:pt x="434270" y="583396"/>
                  <a:pt x="445247" y="564776"/>
                  <a:pt x="457200" y="546847"/>
                </a:cubicBezTo>
                <a:lnTo>
                  <a:pt x="475130" y="519953"/>
                </a:lnTo>
                <a:cubicBezTo>
                  <a:pt x="481106" y="510988"/>
                  <a:pt x="485441" y="500677"/>
                  <a:pt x="493059" y="493059"/>
                </a:cubicBezTo>
                <a:cubicBezTo>
                  <a:pt x="508000" y="478118"/>
                  <a:pt x="526162" y="465817"/>
                  <a:pt x="537883" y="448235"/>
                </a:cubicBezTo>
                <a:cubicBezTo>
                  <a:pt x="549836" y="430306"/>
                  <a:pt x="558504" y="409684"/>
                  <a:pt x="573741" y="394447"/>
                </a:cubicBezTo>
                <a:lnTo>
                  <a:pt x="609600" y="358588"/>
                </a:lnTo>
                <a:cubicBezTo>
                  <a:pt x="632134" y="290989"/>
                  <a:pt x="599116" y="371692"/>
                  <a:pt x="645459" y="313765"/>
                </a:cubicBezTo>
                <a:cubicBezTo>
                  <a:pt x="651362" y="306386"/>
                  <a:pt x="649562" y="294974"/>
                  <a:pt x="654424" y="286871"/>
                </a:cubicBezTo>
                <a:cubicBezTo>
                  <a:pt x="661572" y="274957"/>
                  <a:pt x="688774" y="256248"/>
                  <a:pt x="699247" y="251012"/>
                </a:cubicBezTo>
                <a:cubicBezTo>
                  <a:pt x="707699" y="246786"/>
                  <a:pt x="717881" y="246636"/>
                  <a:pt x="726141" y="242047"/>
                </a:cubicBezTo>
                <a:cubicBezTo>
                  <a:pt x="813466" y="193533"/>
                  <a:pt x="745712" y="214742"/>
                  <a:pt x="815788" y="197224"/>
                </a:cubicBezTo>
                <a:cubicBezTo>
                  <a:pt x="847082" y="165930"/>
                  <a:pt x="825699" y="181967"/>
                  <a:pt x="887506" y="161365"/>
                </a:cubicBezTo>
                <a:lnTo>
                  <a:pt x="914400" y="152400"/>
                </a:lnTo>
                <a:cubicBezTo>
                  <a:pt x="920377" y="146424"/>
                  <a:pt x="924770" y="138251"/>
                  <a:pt x="932330" y="134471"/>
                </a:cubicBezTo>
                <a:cubicBezTo>
                  <a:pt x="932347" y="134463"/>
                  <a:pt x="999556" y="112062"/>
                  <a:pt x="1013012" y="107577"/>
                </a:cubicBezTo>
                <a:lnTo>
                  <a:pt x="1039906" y="98612"/>
                </a:lnTo>
                <a:cubicBezTo>
                  <a:pt x="1048871" y="95624"/>
                  <a:pt x="1057632" y="91939"/>
                  <a:pt x="1066800" y="89647"/>
                </a:cubicBezTo>
                <a:cubicBezTo>
                  <a:pt x="1078753" y="86659"/>
                  <a:pt x="1090812" y="84068"/>
                  <a:pt x="1102659" y="80683"/>
                </a:cubicBezTo>
                <a:cubicBezTo>
                  <a:pt x="1140770" y="69794"/>
                  <a:pt x="1152095" y="58705"/>
                  <a:pt x="1201271" y="53788"/>
                </a:cubicBezTo>
                <a:lnTo>
                  <a:pt x="1290918" y="44824"/>
                </a:lnTo>
                <a:cubicBezTo>
                  <a:pt x="1302871" y="41836"/>
                  <a:pt x="1314750" y="38532"/>
                  <a:pt x="1326777" y="35859"/>
                </a:cubicBezTo>
                <a:cubicBezTo>
                  <a:pt x="1341651" y="32554"/>
                  <a:pt x="1356818" y="30589"/>
                  <a:pt x="1371600" y="26894"/>
                </a:cubicBezTo>
                <a:cubicBezTo>
                  <a:pt x="1380767" y="24602"/>
                  <a:pt x="1389286" y="20055"/>
                  <a:pt x="1398494" y="17930"/>
                </a:cubicBezTo>
                <a:cubicBezTo>
                  <a:pt x="1428188" y="11078"/>
                  <a:pt x="1458259" y="5977"/>
                  <a:pt x="1488141" y="0"/>
                </a:cubicBezTo>
                <a:cubicBezTo>
                  <a:pt x="1760050" y="10071"/>
                  <a:pt x="1649450" y="8965"/>
                  <a:pt x="1819835" y="8965"/>
                </a:cubicBezTo>
              </a:path>
            </a:pathLst>
          </a:custGeom>
          <a:ln w="38100" cap="rnd">
            <a:solidFill>
              <a:schemeClr val="accent4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олилиния 61"/>
          <p:cNvSpPr/>
          <p:nvPr/>
        </p:nvSpPr>
        <p:spPr>
          <a:xfrm>
            <a:off x="4383741" y="4338918"/>
            <a:ext cx="476291" cy="1826386"/>
          </a:xfrm>
          <a:custGeom>
            <a:avLst/>
            <a:gdLst>
              <a:gd name="connsiteX0" fmla="*/ 0 w 145085"/>
              <a:gd name="connsiteY0" fmla="*/ 0 h 1685364"/>
              <a:gd name="connsiteX1" fmla="*/ 8965 w 145085"/>
              <a:gd name="connsiteY1" fmla="*/ 98611 h 1685364"/>
              <a:gd name="connsiteX2" fmla="*/ 26894 w 145085"/>
              <a:gd name="connsiteY2" fmla="*/ 161364 h 1685364"/>
              <a:gd name="connsiteX3" fmla="*/ 35859 w 145085"/>
              <a:gd name="connsiteY3" fmla="*/ 206188 h 1685364"/>
              <a:gd name="connsiteX4" fmla="*/ 44824 w 145085"/>
              <a:gd name="connsiteY4" fmla="*/ 277906 h 1685364"/>
              <a:gd name="connsiteX5" fmla="*/ 62753 w 145085"/>
              <a:gd name="connsiteY5" fmla="*/ 493058 h 1685364"/>
              <a:gd name="connsiteX6" fmla="*/ 71718 w 145085"/>
              <a:gd name="connsiteY6" fmla="*/ 1335741 h 1685364"/>
              <a:gd name="connsiteX7" fmla="*/ 89647 w 145085"/>
              <a:gd name="connsiteY7" fmla="*/ 1398494 h 1685364"/>
              <a:gd name="connsiteX8" fmla="*/ 107577 w 145085"/>
              <a:gd name="connsiteY8" fmla="*/ 1470211 h 1685364"/>
              <a:gd name="connsiteX9" fmla="*/ 125506 w 145085"/>
              <a:gd name="connsiteY9" fmla="*/ 1577788 h 1685364"/>
              <a:gd name="connsiteX10" fmla="*/ 143435 w 145085"/>
              <a:gd name="connsiteY10" fmla="*/ 1640541 h 1685364"/>
              <a:gd name="connsiteX11" fmla="*/ 143435 w 145085"/>
              <a:gd name="connsiteY11" fmla="*/ 1685364 h 1685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5085" h="1685364">
                <a:moveTo>
                  <a:pt x="0" y="0"/>
                </a:moveTo>
                <a:cubicBezTo>
                  <a:pt x="2988" y="32870"/>
                  <a:pt x="4603" y="65895"/>
                  <a:pt x="8965" y="98611"/>
                </a:cubicBezTo>
                <a:cubicBezTo>
                  <a:pt x="13755" y="134535"/>
                  <a:pt x="18994" y="129762"/>
                  <a:pt x="26894" y="161364"/>
                </a:cubicBezTo>
                <a:cubicBezTo>
                  <a:pt x="30589" y="176146"/>
                  <a:pt x="33542" y="191128"/>
                  <a:pt x="35859" y="206188"/>
                </a:cubicBezTo>
                <a:cubicBezTo>
                  <a:pt x="39522" y="230000"/>
                  <a:pt x="42164" y="253961"/>
                  <a:pt x="44824" y="277906"/>
                </a:cubicBezTo>
                <a:cubicBezTo>
                  <a:pt x="55332" y="372478"/>
                  <a:pt x="55320" y="389004"/>
                  <a:pt x="62753" y="493058"/>
                </a:cubicBezTo>
                <a:cubicBezTo>
                  <a:pt x="65741" y="773952"/>
                  <a:pt x="63378" y="1054955"/>
                  <a:pt x="71718" y="1335741"/>
                </a:cubicBezTo>
                <a:cubicBezTo>
                  <a:pt x="72364" y="1357486"/>
                  <a:pt x="84371" y="1377389"/>
                  <a:pt x="89647" y="1398494"/>
                </a:cubicBezTo>
                <a:lnTo>
                  <a:pt x="107577" y="1470211"/>
                </a:lnTo>
                <a:cubicBezTo>
                  <a:pt x="112637" y="1505637"/>
                  <a:pt x="116766" y="1542828"/>
                  <a:pt x="125506" y="1577788"/>
                </a:cubicBezTo>
                <a:cubicBezTo>
                  <a:pt x="132307" y="1604992"/>
                  <a:pt x="140081" y="1610350"/>
                  <a:pt x="143435" y="1640541"/>
                </a:cubicBezTo>
                <a:cubicBezTo>
                  <a:pt x="145085" y="1655391"/>
                  <a:pt x="143435" y="1670423"/>
                  <a:pt x="143435" y="1685364"/>
                </a:cubicBezTo>
              </a:path>
            </a:pathLst>
          </a:custGeom>
          <a:ln w="38100" cap="rnd">
            <a:solidFill>
              <a:schemeClr val="accent4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олилиния 62"/>
          <p:cNvSpPr/>
          <p:nvPr/>
        </p:nvSpPr>
        <p:spPr>
          <a:xfrm>
            <a:off x="4670612" y="4392706"/>
            <a:ext cx="1927412" cy="1147812"/>
          </a:xfrm>
          <a:custGeom>
            <a:avLst/>
            <a:gdLst>
              <a:gd name="connsiteX0" fmla="*/ 0 w 1927412"/>
              <a:gd name="connsiteY0" fmla="*/ 0 h 1147812"/>
              <a:gd name="connsiteX1" fmla="*/ 8964 w 1927412"/>
              <a:gd name="connsiteY1" fmla="*/ 215153 h 1147812"/>
              <a:gd name="connsiteX2" fmla="*/ 35859 w 1927412"/>
              <a:gd name="connsiteY2" fmla="*/ 349623 h 1147812"/>
              <a:gd name="connsiteX3" fmla="*/ 53788 w 1927412"/>
              <a:gd name="connsiteY3" fmla="*/ 367553 h 1147812"/>
              <a:gd name="connsiteX4" fmla="*/ 80682 w 1927412"/>
              <a:gd name="connsiteY4" fmla="*/ 421341 h 1147812"/>
              <a:gd name="connsiteX5" fmla="*/ 89647 w 1927412"/>
              <a:gd name="connsiteY5" fmla="*/ 448235 h 1147812"/>
              <a:gd name="connsiteX6" fmla="*/ 116541 w 1927412"/>
              <a:gd name="connsiteY6" fmla="*/ 457200 h 1147812"/>
              <a:gd name="connsiteX7" fmla="*/ 134470 w 1927412"/>
              <a:gd name="connsiteY7" fmla="*/ 484094 h 1147812"/>
              <a:gd name="connsiteX8" fmla="*/ 170329 w 1927412"/>
              <a:gd name="connsiteY8" fmla="*/ 519953 h 1147812"/>
              <a:gd name="connsiteX9" fmla="*/ 206188 w 1927412"/>
              <a:gd name="connsiteY9" fmla="*/ 573741 h 1147812"/>
              <a:gd name="connsiteX10" fmla="*/ 233082 w 1927412"/>
              <a:gd name="connsiteY10" fmla="*/ 591670 h 1147812"/>
              <a:gd name="connsiteX11" fmla="*/ 277906 w 1927412"/>
              <a:gd name="connsiteY11" fmla="*/ 636494 h 1147812"/>
              <a:gd name="connsiteX12" fmla="*/ 349623 w 1927412"/>
              <a:gd name="connsiteY12" fmla="*/ 663388 h 1147812"/>
              <a:gd name="connsiteX13" fmla="*/ 394447 w 1927412"/>
              <a:gd name="connsiteY13" fmla="*/ 699247 h 1147812"/>
              <a:gd name="connsiteX14" fmla="*/ 484094 w 1927412"/>
              <a:gd name="connsiteY14" fmla="*/ 726141 h 1147812"/>
              <a:gd name="connsiteX15" fmla="*/ 510988 w 1927412"/>
              <a:gd name="connsiteY15" fmla="*/ 744070 h 1147812"/>
              <a:gd name="connsiteX16" fmla="*/ 591670 w 1927412"/>
              <a:gd name="connsiteY16" fmla="*/ 762000 h 1147812"/>
              <a:gd name="connsiteX17" fmla="*/ 618564 w 1927412"/>
              <a:gd name="connsiteY17" fmla="*/ 770965 h 1147812"/>
              <a:gd name="connsiteX18" fmla="*/ 681317 w 1927412"/>
              <a:gd name="connsiteY18" fmla="*/ 788894 h 1147812"/>
              <a:gd name="connsiteX19" fmla="*/ 708212 w 1927412"/>
              <a:gd name="connsiteY19" fmla="*/ 806823 h 1147812"/>
              <a:gd name="connsiteX20" fmla="*/ 779929 w 1927412"/>
              <a:gd name="connsiteY20" fmla="*/ 815788 h 1147812"/>
              <a:gd name="connsiteX21" fmla="*/ 905435 w 1927412"/>
              <a:gd name="connsiteY21" fmla="*/ 842682 h 1147812"/>
              <a:gd name="connsiteX22" fmla="*/ 932329 w 1927412"/>
              <a:gd name="connsiteY22" fmla="*/ 851647 h 1147812"/>
              <a:gd name="connsiteX23" fmla="*/ 1013012 w 1927412"/>
              <a:gd name="connsiteY23" fmla="*/ 869576 h 1147812"/>
              <a:gd name="connsiteX24" fmla="*/ 1057835 w 1927412"/>
              <a:gd name="connsiteY24" fmla="*/ 896470 h 1147812"/>
              <a:gd name="connsiteX25" fmla="*/ 1138517 w 1927412"/>
              <a:gd name="connsiteY25" fmla="*/ 923365 h 1147812"/>
              <a:gd name="connsiteX26" fmla="*/ 1237129 w 1927412"/>
              <a:gd name="connsiteY26" fmla="*/ 950259 h 1147812"/>
              <a:gd name="connsiteX27" fmla="*/ 1272988 w 1927412"/>
              <a:gd name="connsiteY27" fmla="*/ 968188 h 1147812"/>
              <a:gd name="connsiteX28" fmla="*/ 1398494 w 1927412"/>
              <a:gd name="connsiteY28" fmla="*/ 995082 h 1147812"/>
              <a:gd name="connsiteX29" fmla="*/ 1452282 w 1927412"/>
              <a:gd name="connsiteY29" fmla="*/ 1013012 h 1147812"/>
              <a:gd name="connsiteX30" fmla="*/ 1479176 w 1927412"/>
              <a:gd name="connsiteY30" fmla="*/ 1030941 h 1147812"/>
              <a:gd name="connsiteX31" fmla="*/ 1532964 w 1927412"/>
              <a:gd name="connsiteY31" fmla="*/ 1048870 h 1147812"/>
              <a:gd name="connsiteX32" fmla="*/ 1559859 w 1927412"/>
              <a:gd name="connsiteY32" fmla="*/ 1057835 h 1147812"/>
              <a:gd name="connsiteX33" fmla="*/ 1586753 w 1927412"/>
              <a:gd name="connsiteY33" fmla="*/ 1066800 h 1147812"/>
              <a:gd name="connsiteX34" fmla="*/ 1631576 w 1927412"/>
              <a:gd name="connsiteY34" fmla="*/ 1075765 h 1147812"/>
              <a:gd name="connsiteX35" fmla="*/ 1658470 w 1927412"/>
              <a:gd name="connsiteY35" fmla="*/ 1093694 h 1147812"/>
              <a:gd name="connsiteX36" fmla="*/ 1694329 w 1927412"/>
              <a:gd name="connsiteY36" fmla="*/ 1102659 h 1147812"/>
              <a:gd name="connsiteX37" fmla="*/ 1721223 w 1927412"/>
              <a:gd name="connsiteY37" fmla="*/ 1111623 h 1147812"/>
              <a:gd name="connsiteX38" fmla="*/ 1801906 w 1927412"/>
              <a:gd name="connsiteY38" fmla="*/ 1129553 h 1147812"/>
              <a:gd name="connsiteX39" fmla="*/ 1837764 w 1927412"/>
              <a:gd name="connsiteY39" fmla="*/ 1138518 h 1147812"/>
              <a:gd name="connsiteX40" fmla="*/ 1927412 w 1927412"/>
              <a:gd name="connsiteY40" fmla="*/ 1147482 h 1147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927412" h="1147812">
                <a:moveTo>
                  <a:pt x="0" y="0"/>
                </a:moveTo>
                <a:cubicBezTo>
                  <a:pt x="2988" y="71718"/>
                  <a:pt x="4622" y="143505"/>
                  <a:pt x="8964" y="215153"/>
                </a:cubicBezTo>
                <a:cubicBezTo>
                  <a:pt x="9775" y="228536"/>
                  <a:pt x="16524" y="330287"/>
                  <a:pt x="35859" y="349623"/>
                </a:cubicBezTo>
                <a:lnTo>
                  <a:pt x="53788" y="367553"/>
                </a:lnTo>
                <a:cubicBezTo>
                  <a:pt x="76322" y="435152"/>
                  <a:pt x="45925" y="351828"/>
                  <a:pt x="80682" y="421341"/>
                </a:cubicBezTo>
                <a:cubicBezTo>
                  <a:pt x="84908" y="429793"/>
                  <a:pt x="82965" y="441553"/>
                  <a:pt x="89647" y="448235"/>
                </a:cubicBezTo>
                <a:cubicBezTo>
                  <a:pt x="96329" y="454917"/>
                  <a:pt x="107576" y="454212"/>
                  <a:pt x="116541" y="457200"/>
                </a:cubicBezTo>
                <a:cubicBezTo>
                  <a:pt x="122517" y="466165"/>
                  <a:pt x="127458" y="475914"/>
                  <a:pt x="134470" y="484094"/>
                </a:cubicBezTo>
                <a:cubicBezTo>
                  <a:pt x="145471" y="496929"/>
                  <a:pt x="160952" y="505888"/>
                  <a:pt x="170329" y="519953"/>
                </a:cubicBezTo>
                <a:cubicBezTo>
                  <a:pt x="182282" y="537882"/>
                  <a:pt x="188259" y="561788"/>
                  <a:pt x="206188" y="573741"/>
                </a:cubicBezTo>
                <a:cubicBezTo>
                  <a:pt x="215153" y="579717"/>
                  <a:pt x="224974" y="584575"/>
                  <a:pt x="233082" y="591670"/>
                </a:cubicBezTo>
                <a:cubicBezTo>
                  <a:pt x="248984" y="605584"/>
                  <a:pt x="257860" y="629812"/>
                  <a:pt x="277906" y="636494"/>
                </a:cubicBezTo>
                <a:cubicBezTo>
                  <a:pt x="320066" y="650548"/>
                  <a:pt x="296026" y="641950"/>
                  <a:pt x="349623" y="663388"/>
                </a:cubicBezTo>
                <a:cubicBezTo>
                  <a:pt x="364082" y="677847"/>
                  <a:pt x="374656" y="690765"/>
                  <a:pt x="394447" y="699247"/>
                </a:cubicBezTo>
                <a:cubicBezTo>
                  <a:pt x="429524" y="714280"/>
                  <a:pt x="447941" y="702039"/>
                  <a:pt x="484094" y="726141"/>
                </a:cubicBezTo>
                <a:cubicBezTo>
                  <a:pt x="493059" y="732117"/>
                  <a:pt x="501085" y="739826"/>
                  <a:pt x="510988" y="744070"/>
                </a:cubicBezTo>
                <a:cubicBezTo>
                  <a:pt x="523872" y="749592"/>
                  <a:pt x="581458" y="759447"/>
                  <a:pt x="591670" y="762000"/>
                </a:cubicBezTo>
                <a:cubicBezTo>
                  <a:pt x="600837" y="764292"/>
                  <a:pt x="609478" y="768369"/>
                  <a:pt x="618564" y="770965"/>
                </a:cubicBezTo>
                <a:cubicBezTo>
                  <a:pt x="631976" y="774797"/>
                  <a:pt x="666982" y="781726"/>
                  <a:pt x="681317" y="788894"/>
                </a:cubicBezTo>
                <a:cubicBezTo>
                  <a:pt x="690954" y="793712"/>
                  <a:pt x="697817" y="803988"/>
                  <a:pt x="708212" y="806823"/>
                </a:cubicBezTo>
                <a:cubicBezTo>
                  <a:pt x="731455" y="813162"/>
                  <a:pt x="756023" y="812800"/>
                  <a:pt x="779929" y="815788"/>
                </a:cubicBezTo>
                <a:cubicBezTo>
                  <a:pt x="856573" y="841337"/>
                  <a:pt x="814964" y="831374"/>
                  <a:pt x="905435" y="842682"/>
                </a:cubicBezTo>
                <a:cubicBezTo>
                  <a:pt x="914400" y="845670"/>
                  <a:pt x="923243" y="849051"/>
                  <a:pt x="932329" y="851647"/>
                </a:cubicBezTo>
                <a:cubicBezTo>
                  <a:pt x="961875" y="860089"/>
                  <a:pt x="982195" y="863413"/>
                  <a:pt x="1013012" y="869576"/>
                </a:cubicBezTo>
                <a:cubicBezTo>
                  <a:pt x="1042828" y="899394"/>
                  <a:pt x="1017103" y="879014"/>
                  <a:pt x="1057835" y="896470"/>
                </a:cubicBezTo>
                <a:cubicBezTo>
                  <a:pt x="1133098" y="928725"/>
                  <a:pt x="1051202" y="903215"/>
                  <a:pt x="1138517" y="923365"/>
                </a:cubicBezTo>
                <a:cubicBezTo>
                  <a:pt x="1148432" y="925653"/>
                  <a:pt x="1214074" y="940378"/>
                  <a:pt x="1237129" y="950259"/>
                </a:cubicBezTo>
                <a:cubicBezTo>
                  <a:pt x="1249412" y="955523"/>
                  <a:pt x="1260429" y="963621"/>
                  <a:pt x="1272988" y="968188"/>
                </a:cubicBezTo>
                <a:cubicBezTo>
                  <a:pt x="1326744" y="987736"/>
                  <a:pt x="1342677" y="987109"/>
                  <a:pt x="1398494" y="995082"/>
                </a:cubicBezTo>
                <a:cubicBezTo>
                  <a:pt x="1416423" y="1001059"/>
                  <a:pt x="1436557" y="1002529"/>
                  <a:pt x="1452282" y="1013012"/>
                </a:cubicBezTo>
                <a:cubicBezTo>
                  <a:pt x="1461247" y="1018988"/>
                  <a:pt x="1469330" y="1026565"/>
                  <a:pt x="1479176" y="1030941"/>
                </a:cubicBezTo>
                <a:cubicBezTo>
                  <a:pt x="1496446" y="1038617"/>
                  <a:pt x="1515035" y="1042894"/>
                  <a:pt x="1532964" y="1048870"/>
                </a:cubicBezTo>
                <a:lnTo>
                  <a:pt x="1559859" y="1057835"/>
                </a:lnTo>
                <a:cubicBezTo>
                  <a:pt x="1568824" y="1060823"/>
                  <a:pt x="1577487" y="1064947"/>
                  <a:pt x="1586753" y="1066800"/>
                </a:cubicBezTo>
                <a:lnTo>
                  <a:pt x="1631576" y="1075765"/>
                </a:lnTo>
                <a:cubicBezTo>
                  <a:pt x="1640541" y="1081741"/>
                  <a:pt x="1648567" y="1089450"/>
                  <a:pt x="1658470" y="1093694"/>
                </a:cubicBezTo>
                <a:cubicBezTo>
                  <a:pt x="1669795" y="1098547"/>
                  <a:pt x="1682482" y="1099274"/>
                  <a:pt x="1694329" y="1102659"/>
                </a:cubicBezTo>
                <a:cubicBezTo>
                  <a:pt x="1703415" y="1105255"/>
                  <a:pt x="1712137" y="1109027"/>
                  <a:pt x="1721223" y="1111623"/>
                </a:cubicBezTo>
                <a:cubicBezTo>
                  <a:pt x="1759494" y="1122557"/>
                  <a:pt x="1760298" y="1120307"/>
                  <a:pt x="1801906" y="1129553"/>
                </a:cubicBezTo>
                <a:cubicBezTo>
                  <a:pt x="1813933" y="1132226"/>
                  <a:pt x="1825587" y="1136645"/>
                  <a:pt x="1837764" y="1138518"/>
                </a:cubicBezTo>
                <a:cubicBezTo>
                  <a:pt x="1898176" y="1147812"/>
                  <a:pt x="1893954" y="1147482"/>
                  <a:pt x="1927412" y="1147482"/>
                </a:cubicBezTo>
              </a:path>
            </a:pathLst>
          </a:custGeom>
          <a:ln w="38100" cap="rnd">
            <a:solidFill>
              <a:schemeClr val="accent4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олилиния 63"/>
          <p:cNvSpPr/>
          <p:nvPr/>
        </p:nvSpPr>
        <p:spPr>
          <a:xfrm>
            <a:off x="2051720" y="3284984"/>
            <a:ext cx="1713456" cy="525016"/>
          </a:xfrm>
          <a:custGeom>
            <a:avLst/>
            <a:gdLst>
              <a:gd name="connsiteX0" fmla="*/ 1539644 w 1539644"/>
              <a:gd name="connsiteY0" fmla="*/ 514996 h 514996"/>
              <a:gd name="connsiteX1" fmla="*/ 1432068 w 1539644"/>
              <a:gd name="connsiteY1" fmla="*/ 506031 h 514996"/>
              <a:gd name="connsiteX2" fmla="*/ 1396209 w 1539644"/>
              <a:gd name="connsiteY2" fmla="*/ 497067 h 514996"/>
              <a:gd name="connsiteX3" fmla="*/ 1351386 w 1539644"/>
              <a:gd name="connsiteY3" fmla="*/ 470172 h 514996"/>
              <a:gd name="connsiteX4" fmla="*/ 1333456 w 1539644"/>
              <a:gd name="connsiteY4" fmla="*/ 452243 h 514996"/>
              <a:gd name="connsiteX5" fmla="*/ 1297597 w 1539644"/>
              <a:gd name="connsiteY5" fmla="*/ 407420 h 514996"/>
              <a:gd name="connsiteX6" fmla="*/ 1270703 w 1539644"/>
              <a:gd name="connsiteY6" fmla="*/ 398455 h 514996"/>
              <a:gd name="connsiteX7" fmla="*/ 1207950 w 1539644"/>
              <a:gd name="connsiteY7" fmla="*/ 353631 h 514996"/>
              <a:gd name="connsiteX8" fmla="*/ 1181056 w 1539644"/>
              <a:gd name="connsiteY8" fmla="*/ 317772 h 514996"/>
              <a:gd name="connsiteX9" fmla="*/ 1145197 w 1539644"/>
              <a:gd name="connsiteY9" fmla="*/ 308808 h 514996"/>
              <a:gd name="connsiteX10" fmla="*/ 1118303 w 1539644"/>
              <a:gd name="connsiteY10" fmla="*/ 299843 h 514996"/>
              <a:gd name="connsiteX11" fmla="*/ 1091409 w 1539644"/>
              <a:gd name="connsiteY11" fmla="*/ 281914 h 514996"/>
              <a:gd name="connsiteX12" fmla="*/ 1064515 w 1539644"/>
              <a:gd name="connsiteY12" fmla="*/ 272949 h 514996"/>
              <a:gd name="connsiteX13" fmla="*/ 1028656 w 1539644"/>
              <a:gd name="connsiteY13" fmla="*/ 255020 h 514996"/>
              <a:gd name="connsiteX14" fmla="*/ 974868 w 1539644"/>
              <a:gd name="connsiteY14" fmla="*/ 237090 h 514996"/>
              <a:gd name="connsiteX15" fmla="*/ 947974 w 1539644"/>
              <a:gd name="connsiteY15" fmla="*/ 219161 h 514996"/>
              <a:gd name="connsiteX16" fmla="*/ 876256 w 1539644"/>
              <a:gd name="connsiteY16" fmla="*/ 201231 h 514996"/>
              <a:gd name="connsiteX17" fmla="*/ 849362 w 1539644"/>
              <a:gd name="connsiteY17" fmla="*/ 192267 h 514996"/>
              <a:gd name="connsiteX18" fmla="*/ 822468 w 1539644"/>
              <a:gd name="connsiteY18" fmla="*/ 174337 h 514996"/>
              <a:gd name="connsiteX19" fmla="*/ 786609 w 1539644"/>
              <a:gd name="connsiteY19" fmla="*/ 165372 h 514996"/>
              <a:gd name="connsiteX20" fmla="*/ 759715 w 1539644"/>
              <a:gd name="connsiteY20" fmla="*/ 156408 h 514996"/>
              <a:gd name="connsiteX21" fmla="*/ 741786 w 1539644"/>
              <a:gd name="connsiteY21" fmla="*/ 138478 h 514996"/>
              <a:gd name="connsiteX22" fmla="*/ 679033 w 1539644"/>
              <a:gd name="connsiteY22" fmla="*/ 120549 h 514996"/>
              <a:gd name="connsiteX23" fmla="*/ 589386 w 1539644"/>
              <a:gd name="connsiteY23" fmla="*/ 102620 h 514996"/>
              <a:gd name="connsiteX24" fmla="*/ 544562 w 1539644"/>
              <a:gd name="connsiteY24" fmla="*/ 93655 h 514996"/>
              <a:gd name="connsiteX25" fmla="*/ 374233 w 1539644"/>
              <a:gd name="connsiteY25" fmla="*/ 75725 h 514996"/>
              <a:gd name="connsiteX26" fmla="*/ 293550 w 1539644"/>
              <a:gd name="connsiteY26" fmla="*/ 66761 h 514996"/>
              <a:gd name="connsiteX27" fmla="*/ 96327 w 1539644"/>
              <a:gd name="connsiteY27" fmla="*/ 57796 h 514996"/>
              <a:gd name="connsiteX28" fmla="*/ 51503 w 1539644"/>
              <a:gd name="connsiteY28" fmla="*/ 30902 h 514996"/>
              <a:gd name="connsiteX29" fmla="*/ 15644 w 1539644"/>
              <a:gd name="connsiteY29" fmla="*/ 12972 h 514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539644" h="514996">
                <a:moveTo>
                  <a:pt x="1539644" y="514996"/>
                </a:moveTo>
                <a:cubicBezTo>
                  <a:pt x="1503785" y="512008"/>
                  <a:pt x="1467773" y="510494"/>
                  <a:pt x="1432068" y="506031"/>
                </a:cubicBezTo>
                <a:cubicBezTo>
                  <a:pt x="1419842" y="504503"/>
                  <a:pt x="1407229" y="502577"/>
                  <a:pt x="1396209" y="497067"/>
                </a:cubicBezTo>
                <a:cubicBezTo>
                  <a:pt x="1297752" y="447839"/>
                  <a:pt x="1468860" y="509331"/>
                  <a:pt x="1351386" y="470172"/>
                </a:cubicBezTo>
                <a:cubicBezTo>
                  <a:pt x="1345409" y="464196"/>
                  <a:pt x="1338736" y="458843"/>
                  <a:pt x="1333456" y="452243"/>
                </a:cubicBezTo>
                <a:cubicBezTo>
                  <a:pt x="1322178" y="438145"/>
                  <a:pt x="1314251" y="417412"/>
                  <a:pt x="1297597" y="407420"/>
                </a:cubicBezTo>
                <a:cubicBezTo>
                  <a:pt x="1289494" y="402558"/>
                  <a:pt x="1279668" y="401443"/>
                  <a:pt x="1270703" y="398455"/>
                </a:cubicBezTo>
                <a:cubicBezTo>
                  <a:pt x="1228162" y="355914"/>
                  <a:pt x="1250881" y="367942"/>
                  <a:pt x="1207950" y="353631"/>
                </a:cubicBezTo>
                <a:cubicBezTo>
                  <a:pt x="1198985" y="341678"/>
                  <a:pt x="1193214" y="326456"/>
                  <a:pt x="1181056" y="317772"/>
                </a:cubicBezTo>
                <a:cubicBezTo>
                  <a:pt x="1171030" y="310611"/>
                  <a:pt x="1157044" y="312193"/>
                  <a:pt x="1145197" y="308808"/>
                </a:cubicBezTo>
                <a:cubicBezTo>
                  <a:pt x="1136111" y="306212"/>
                  <a:pt x="1126755" y="304069"/>
                  <a:pt x="1118303" y="299843"/>
                </a:cubicBezTo>
                <a:cubicBezTo>
                  <a:pt x="1108666" y="295025"/>
                  <a:pt x="1101046" y="286732"/>
                  <a:pt x="1091409" y="281914"/>
                </a:cubicBezTo>
                <a:cubicBezTo>
                  <a:pt x="1082957" y="277688"/>
                  <a:pt x="1073201" y="276671"/>
                  <a:pt x="1064515" y="272949"/>
                </a:cubicBezTo>
                <a:cubicBezTo>
                  <a:pt x="1052232" y="267685"/>
                  <a:pt x="1041064" y="259983"/>
                  <a:pt x="1028656" y="255020"/>
                </a:cubicBezTo>
                <a:cubicBezTo>
                  <a:pt x="1011109" y="248001"/>
                  <a:pt x="990593" y="247573"/>
                  <a:pt x="974868" y="237090"/>
                </a:cubicBezTo>
                <a:cubicBezTo>
                  <a:pt x="965903" y="231114"/>
                  <a:pt x="958099" y="222843"/>
                  <a:pt x="947974" y="219161"/>
                </a:cubicBezTo>
                <a:cubicBezTo>
                  <a:pt x="924816" y="210740"/>
                  <a:pt x="899633" y="209023"/>
                  <a:pt x="876256" y="201231"/>
                </a:cubicBezTo>
                <a:lnTo>
                  <a:pt x="849362" y="192267"/>
                </a:lnTo>
                <a:cubicBezTo>
                  <a:pt x="840397" y="186290"/>
                  <a:pt x="832371" y="178581"/>
                  <a:pt x="822468" y="174337"/>
                </a:cubicBezTo>
                <a:cubicBezTo>
                  <a:pt x="811143" y="169483"/>
                  <a:pt x="798456" y="168757"/>
                  <a:pt x="786609" y="165372"/>
                </a:cubicBezTo>
                <a:cubicBezTo>
                  <a:pt x="777523" y="162776"/>
                  <a:pt x="768680" y="159396"/>
                  <a:pt x="759715" y="156408"/>
                </a:cubicBezTo>
                <a:cubicBezTo>
                  <a:pt x="753739" y="150431"/>
                  <a:pt x="749034" y="142827"/>
                  <a:pt x="741786" y="138478"/>
                </a:cubicBezTo>
                <a:cubicBezTo>
                  <a:pt x="732020" y="132618"/>
                  <a:pt x="686487" y="122679"/>
                  <a:pt x="679033" y="120549"/>
                </a:cubicBezTo>
                <a:cubicBezTo>
                  <a:pt x="606868" y="99930"/>
                  <a:pt x="717900" y="124038"/>
                  <a:pt x="589386" y="102620"/>
                </a:cubicBezTo>
                <a:cubicBezTo>
                  <a:pt x="574356" y="100115"/>
                  <a:pt x="559622" y="95972"/>
                  <a:pt x="544562" y="93655"/>
                </a:cubicBezTo>
                <a:cubicBezTo>
                  <a:pt x="480955" y="83869"/>
                  <a:pt x="440856" y="82387"/>
                  <a:pt x="374233" y="75725"/>
                </a:cubicBezTo>
                <a:cubicBezTo>
                  <a:pt x="347307" y="73033"/>
                  <a:pt x="320554" y="68503"/>
                  <a:pt x="293550" y="66761"/>
                </a:cubicBezTo>
                <a:cubicBezTo>
                  <a:pt x="227878" y="62524"/>
                  <a:pt x="162068" y="60784"/>
                  <a:pt x="96327" y="57796"/>
                </a:cubicBezTo>
                <a:cubicBezTo>
                  <a:pt x="20141" y="32400"/>
                  <a:pt x="113032" y="67819"/>
                  <a:pt x="51503" y="30902"/>
                </a:cubicBezTo>
                <a:cubicBezTo>
                  <a:pt x="0" y="0"/>
                  <a:pt x="40504" y="37832"/>
                  <a:pt x="15644" y="12972"/>
                </a:cubicBezTo>
              </a:path>
            </a:pathLst>
          </a:custGeom>
          <a:ln w="38100" cap="rnd">
            <a:solidFill>
              <a:schemeClr val="accent4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>
            <a:hlinkClick r:id="rId4" action="ppaction://hlinksldjump"/>
          </p:cNvPr>
          <p:cNvSpPr/>
          <p:nvPr/>
        </p:nvSpPr>
        <p:spPr>
          <a:xfrm>
            <a:off x="0" y="4293096"/>
            <a:ext cx="2185214" cy="46166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cap="none" spc="0" dirty="0" smtClean="0">
                <a:ln w="1905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metist " pitchFamily="2" charset="0"/>
              </a:rPr>
              <a:t>Екатеринбург</a:t>
            </a:r>
            <a:endParaRPr lang="ru-RU" sz="2400" cap="none" spc="0" dirty="0">
              <a:ln w="1905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metist " pitchFamily="2" charset="0"/>
            </a:endParaRPr>
          </a:p>
        </p:txBody>
      </p:sp>
      <p:sp>
        <p:nvSpPr>
          <p:cNvPr id="67" name="Прямоугольник 66">
            <a:hlinkClick r:id="rId5" action="ppaction://hlinksldjump"/>
          </p:cNvPr>
          <p:cNvSpPr/>
          <p:nvPr/>
        </p:nvSpPr>
        <p:spPr>
          <a:xfrm>
            <a:off x="899592" y="404664"/>
            <a:ext cx="2249335" cy="46166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cap="none" spc="0" dirty="0" smtClean="0">
                <a:ln w="1905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metist " pitchFamily="2" charset="0"/>
              </a:rPr>
              <a:t>Нижний Тагил</a:t>
            </a:r>
            <a:endParaRPr lang="ru-RU" sz="2400" cap="none" spc="0" dirty="0">
              <a:ln w="1905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metist " pitchFamily="2" charset="0"/>
            </a:endParaRPr>
          </a:p>
        </p:txBody>
      </p:sp>
      <p:sp>
        <p:nvSpPr>
          <p:cNvPr id="68" name="Прямоугольник 67">
            <a:hlinkClick r:id="rId6" action="ppaction://hlinksldjump"/>
          </p:cNvPr>
          <p:cNvSpPr/>
          <p:nvPr/>
        </p:nvSpPr>
        <p:spPr>
          <a:xfrm>
            <a:off x="5076056" y="404664"/>
            <a:ext cx="1598515" cy="46166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cap="none" spc="0" dirty="0" err="1" smtClean="0">
                <a:ln w="1905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metist " pitchFamily="2" charset="0"/>
              </a:rPr>
              <a:t>Мурзинка</a:t>
            </a:r>
            <a:endParaRPr lang="ru-RU" sz="2400" cap="none" spc="0" dirty="0">
              <a:ln w="1905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metist " pitchFamily="2" charset="0"/>
            </a:endParaRPr>
          </a:p>
        </p:txBody>
      </p:sp>
      <p:sp>
        <p:nvSpPr>
          <p:cNvPr id="69" name="Прямоугольник 68">
            <a:hlinkClick r:id="rId7" action="ppaction://hlinksldjump"/>
          </p:cNvPr>
          <p:cNvSpPr/>
          <p:nvPr/>
        </p:nvSpPr>
        <p:spPr>
          <a:xfrm>
            <a:off x="6588224" y="2492896"/>
            <a:ext cx="1645002" cy="46166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cap="none" spc="0" dirty="0" smtClean="0">
                <a:ln w="1905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metist " pitchFamily="2" charset="0"/>
              </a:rPr>
              <a:t>Алапаевск</a:t>
            </a:r>
            <a:endParaRPr lang="ru-RU" sz="2400" cap="none" spc="0" dirty="0">
              <a:ln w="1905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metist " pitchFamily="2" charset="0"/>
            </a:endParaRPr>
          </a:p>
        </p:txBody>
      </p:sp>
      <p:sp>
        <p:nvSpPr>
          <p:cNvPr id="70" name="Прямоугольник 69">
            <a:hlinkClick r:id="rId8" action="ppaction://hlinksldjump"/>
          </p:cNvPr>
          <p:cNvSpPr/>
          <p:nvPr/>
        </p:nvSpPr>
        <p:spPr>
          <a:xfrm>
            <a:off x="7884368" y="3068960"/>
            <a:ext cx="1077539" cy="46166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cap="none" spc="0" dirty="0" smtClean="0">
                <a:ln w="1905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metist " pitchFamily="2" charset="0"/>
              </a:rPr>
              <a:t>Ирбит</a:t>
            </a:r>
            <a:endParaRPr lang="ru-RU" sz="2400" cap="none" spc="0" dirty="0">
              <a:ln w="1905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metist " pitchFamily="2" charset="0"/>
            </a:endParaRPr>
          </a:p>
        </p:txBody>
      </p:sp>
      <p:sp>
        <p:nvSpPr>
          <p:cNvPr id="71" name="Прямоугольник 70">
            <a:hlinkClick r:id="rId9" action="ppaction://hlinksldjump"/>
          </p:cNvPr>
          <p:cNvSpPr/>
          <p:nvPr/>
        </p:nvSpPr>
        <p:spPr>
          <a:xfrm>
            <a:off x="6720346" y="5301208"/>
            <a:ext cx="2064989" cy="46166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cap="none" spc="0" dirty="0" smtClean="0">
                <a:ln w="1905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metist " pitchFamily="2" charset="0"/>
              </a:rPr>
              <a:t>Артёмовский</a:t>
            </a:r>
            <a:endParaRPr lang="ru-RU" sz="2400" cap="none" spc="0" dirty="0">
              <a:ln w="1905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metist " pitchFamily="2" charset="0"/>
            </a:endParaRPr>
          </a:p>
        </p:txBody>
      </p:sp>
      <p:sp>
        <p:nvSpPr>
          <p:cNvPr id="72" name="Прямоугольник 71">
            <a:hlinkClick r:id="rId10" action="ppaction://hlinksldjump"/>
          </p:cNvPr>
          <p:cNvSpPr/>
          <p:nvPr/>
        </p:nvSpPr>
        <p:spPr>
          <a:xfrm>
            <a:off x="4860032" y="6165304"/>
            <a:ext cx="744114" cy="46166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cap="none" spc="0" dirty="0" smtClean="0">
                <a:ln w="1905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metist " pitchFamily="2" charset="0"/>
              </a:rPr>
              <a:t>Реж</a:t>
            </a:r>
            <a:endParaRPr lang="ru-RU" sz="2400" cap="none" spc="0" dirty="0">
              <a:ln w="1905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metist " pitchFamily="2" charset="0"/>
            </a:endParaRPr>
          </a:p>
        </p:txBody>
      </p:sp>
      <p:sp>
        <p:nvSpPr>
          <p:cNvPr id="73" name="Прямоугольник 72">
            <a:hlinkClick r:id="rId11" action="ppaction://hlinksldjump"/>
          </p:cNvPr>
          <p:cNvSpPr/>
          <p:nvPr/>
        </p:nvSpPr>
        <p:spPr>
          <a:xfrm>
            <a:off x="721368" y="6165304"/>
            <a:ext cx="1965603" cy="46166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cap="none" spc="0" dirty="0" smtClean="0">
                <a:ln w="1905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metist " pitchFamily="2" charset="0"/>
              </a:rPr>
              <a:t>Берёзовский</a:t>
            </a:r>
            <a:endParaRPr lang="ru-RU" sz="2400" cap="none" spc="0" dirty="0">
              <a:ln w="1905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metist " pitchFamily="2" charset="0"/>
            </a:endParaRPr>
          </a:p>
        </p:txBody>
      </p:sp>
      <p:sp>
        <p:nvSpPr>
          <p:cNvPr id="74" name="Овал 73"/>
          <p:cNvSpPr/>
          <p:nvPr/>
        </p:nvSpPr>
        <p:spPr>
          <a:xfrm>
            <a:off x="2267744" y="1196752"/>
            <a:ext cx="144016" cy="144016"/>
          </a:xfrm>
          <a:prstGeom prst="ellipse">
            <a:avLst/>
          </a:prstGeom>
          <a:solidFill>
            <a:schemeClr val="accent4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Овал 74"/>
          <p:cNvSpPr/>
          <p:nvPr/>
        </p:nvSpPr>
        <p:spPr>
          <a:xfrm>
            <a:off x="1979712" y="3212976"/>
            <a:ext cx="144016" cy="144016"/>
          </a:xfrm>
          <a:prstGeom prst="ellipse">
            <a:avLst/>
          </a:prstGeom>
          <a:solidFill>
            <a:schemeClr val="accent4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Овал 75"/>
          <p:cNvSpPr/>
          <p:nvPr/>
        </p:nvSpPr>
        <p:spPr>
          <a:xfrm>
            <a:off x="6012160" y="1268760"/>
            <a:ext cx="144016" cy="144016"/>
          </a:xfrm>
          <a:prstGeom prst="ellipse">
            <a:avLst/>
          </a:prstGeom>
          <a:solidFill>
            <a:schemeClr val="accent4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6588224" y="2276872"/>
            <a:ext cx="144016" cy="144016"/>
          </a:xfrm>
          <a:prstGeom prst="ellipse">
            <a:avLst/>
          </a:prstGeom>
          <a:solidFill>
            <a:schemeClr val="accent4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7596336" y="3356992"/>
            <a:ext cx="144016" cy="144016"/>
          </a:xfrm>
          <a:prstGeom prst="ellipse">
            <a:avLst/>
          </a:prstGeom>
          <a:solidFill>
            <a:schemeClr val="accent4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6444208" y="5445224"/>
            <a:ext cx="144016" cy="144016"/>
          </a:xfrm>
          <a:prstGeom prst="ellipse">
            <a:avLst/>
          </a:prstGeom>
          <a:solidFill>
            <a:schemeClr val="accent4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4788024" y="6093296"/>
            <a:ext cx="144016" cy="144016"/>
          </a:xfrm>
          <a:prstGeom prst="ellipse">
            <a:avLst/>
          </a:prstGeom>
          <a:solidFill>
            <a:schemeClr val="accent4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Овал 80"/>
          <p:cNvSpPr/>
          <p:nvPr/>
        </p:nvSpPr>
        <p:spPr>
          <a:xfrm>
            <a:off x="2627784" y="6165304"/>
            <a:ext cx="144016" cy="144016"/>
          </a:xfrm>
          <a:prstGeom prst="ellipse">
            <a:avLst/>
          </a:prstGeom>
          <a:solidFill>
            <a:schemeClr val="accent4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Овал 81"/>
          <p:cNvSpPr/>
          <p:nvPr/>
        </p:nvSpPr>
        <p:spPr>
          <a:xfrm>
            <a:off x="2051720" y="4581128"/>
            <a:ext cx="216024" cy="216024"/>
          </a:xfrm>
          <a:prstGeom prst="ellipse">
            <a:avLst/>
          </a:prstGeom>
          <a:solidFill>
            <a:schemeClr val="accent4">
              <a:lumMod val="5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Овал 82"/>
          <p:cNvSpPr/>
          <p:nvPr/>
        </p:nvSpPr>
        <p:spPr>
          <a:xfrm>
            <a:off x="3707904" y="3789040"/>
            <a:ext cx="72008" cy="72008"/>
          </a:xfrm>
          <a:prstGeom prst="ellipse">
            <a:avLst/>
          </a:prstGeom>
          <a:solidFill>
            <a:schemeClr val="accent4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84" name="Овал 83"/>
          <p:cNvSpPr/>
          <p:nvPr/>
        </p:nvSpPr>
        <p:spPr>
          <a:xfrm>
            <a:off x="3779912" y="3429000"/>
            <a:ext cx="72008" cy="72008"/>
          </a:xfrm>
          <a:prstGeom prst="ellipse">
            <a:avLst/>
          </a:prstGeom>
          <a:solidFill>
            <a:schemeClr val="accent4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85" name="Овал 84"/>
          <p:cNvSpPr/>
          <p:nvPr/>
        </p:nvSpPr>
        <p:spPr>
          <a:xfrm>
            <a:off x="4283968" y="3789040"/>
            <a:ext cx="72008" cy="72008"/>
          </a:xfrm>
          <a:prstGeom prst="ellipse">
            <a:avLst/>
          </a:prstGeom>
          <a:solidFill>
            <a:schemeClr val="accent4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86" name="Овал 85"/>
          <p:cNvSpPr/>
          <p:nvPr/>
        </p:nvSpPr>
        <p:spPr>
          <a:xfrm>
            <a:off x="4716016" y="3861048"/>
            <a:ext cx="72008" cy="72008"/>
          </a:xfrm>
          <a:prstGeom prst="ellipse">
            <a:avLst/>
          </a:prstGeom>
          <a:solidFill>
            <a:schemeClr val="accent4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87" name="Овал 86"/>
          <p:cNvSpPr/>
          <p:nvPr/>
        </p:nvSpPr>
        <p:spPr>
          <a:xfrm>
            <a:off x="5364088" y="4365104"/>
            <a:ext cx="72008" cy="72008"/>
          </a:xfrm>
          <a:prstGeom prst="ellipse">
            <a:avLst/>
          </a:prstGeom>
          <a:solidFill>
            <a:schemeClr val="accent4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88" name="Овал 87"/>
          <p:cNvSpPr/>
          <p:nvPr/>
        </p:nvSpPr>
        <p:spPr>
          <a:xfrm>
            <a:off x="4644008" y="4365104"/>
            <a:ext cx="72008" cy="72008"/>
          </a:xfrm>
          <a:prstGeom prst="ellipse">
            <a:avLst/>
          </a:prstGeom>
          <a:solidFill>
            <a:schemeClr val="accent4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89" name="Овал 88"/>
          <p:cNvSpPr/>
          <p:nvPr/>
        </p:nvSpPr>
        <p:spPr>
          <a:xfrm>
            <a:off x="4355976" y="4293096"/>
            <a:ext cx="72008" cy="72008"/>
          </a:xfrm>
          <a:prstGeom prst="ellipse">
            <a:avLst/>
          </a:prstGeom>
          <a:solidFill>
            <a:schemeClr val="accent4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90" name="Овал 89"/>
          <p:cNvSpPr/>
          <p:nvPr/>
        </p:nvSpPr>
        <p:spPr>
          <a:xfrm>
            <a:off x="3923928" y="4509120"/>
            <a:ext cx="72008" cy="72008"/>
          </a:xfrm>
          <a:prstGeom prst="ellipse">
            <a:avLst/>
          </a:prstGeom>
          <a:solidFill>
            <a:schemeClr val="accent4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91" name="Овал 90"/>
          <p:cNvSpPr/>
          <p:nvPr/>
        </p:nvSpPr>
        <p:spPr>
          <a:xfrm>
            <a:off x="3635896" y="4509120"/>
            <a:ext cx="144016" cy="144016"/>
          </a:xfrm>
          <a:prstGeom prst="ellipse">
            <a:avLst/>
          </a:prstGeom>
          <a:solidFill>
            <a:schemeClr val="accent4">
              <a:lumMod val="5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92" name="Заголовок 1"/>
          <p:cNvSpPr txBox="1">
            <a:spLocks/>
          </p:cNvSpPr>
          <p:nvPr/>
        </p:nvSpPr>
        <p:spPr>
          <a:xfrm>
            <a:off x="3851920" y="0"/>
            <a:ext cx="5292080" cy="548680"/>
          </a:xfrm>
          <a:prstGeom prst="rect">
            <a:avLst/>
          </a:prstGeom>
        </p:spPr>
        <p:txBody>
          <a:bodyPr vert="horz" anchor="ctr">
            <a:normAutofit fontScale="775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metist " pitchFamily="2" charset="0"/>
                <a:ea typeface="+mj-ea"/>
                <a:cs typeface="+mj-cs"/>
              </a:rPr>
              <a:t>Самоцветное кольцо Урала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metist " pitchFamily="2" charset="0"/>
              <a:ea typeface="+mj-ea"/>
              <a:cs typeface="+mj-cs"/>
            </a:endParaRPr>
          </a:p>
        </p:txBody>
      </p:sp>
      <p:pic>
        <p:nvPicPr>
          <p:cNvPr id="1028" name="Picture 4" descr="C:\Users\Юлия\РАБОТА\ДОЛКУМЕНТЫ\Документы\МОЁ\САМООБРАЗОВАНИЕ\конкурсы\2016-2017\метод совет\природоохранные территории\Самоцветная полоса Урала\0_10f9bf_38493b64_orig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940153" y="5742076"/>
            <a:ext cx="1656184" cy="1048917"/>
          </a:xfrm>
          <a:prstGeom prst="rect">
            <a:avLst/>
          </a:prstGeom>
          <a:noFill/>
          <a:ln w="28575">
            <a:solidFill>
              <a:srgbClr val="0000FF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3" name="Picture 5" descr="C:\Users\Юлия\РАБОТА\ДОЛКУМЕНТЫ\Документы\МОЁ\САМООБРАЗОВАНИЕ\конкурсы\2016-2017\метод совет\природоохранные территории\Самоцветная полоса Урала\0_10fb8c_85f46e3_orig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323528" y="2420888"/>
            <a:ext cx="1224136" cy="1836204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00FF"/>
            </a:solidFill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C:\Users\Юлия\РАБОТА\ДОЛКУМЕНТЫ\Документы\МОЁ\САМООБРАЗОВАНИЕ\конкурсы\2016-2017\метод совет\природоохранные территории\Самоцветная полоса Урала\Алапаевск - река Нейва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7350310" y="1340768"/>
            <a:ext cx="1686186" cy="1261346"/>
          </a:xfrm>
          <a:prstGeom prst="rect">
            <a:avLst/>
          </a:prstGeom>
          <a:noFill/>
          <a:ln w="28575">
            <a:solidFill>
              <a:srgbClr val="0000FF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031" name="Picture 7" descr="C:\Users\Юлия\РАБОТА\ДОЛКУМЕНТЫ\Документы\МОЁ\САМООБРАЗОВАНИЕ\конкурсы\2016-2017\метод совет\природоохранные территории\Самоцветная полоса Урала\березовский.jp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3131840" y="5805264"/>
            <a:ext cx="1363933" cy="908720"/>
          </a:xfrm>
          <a:prstGeom prst="rect">
            <a:avLst/>
          </a:prstGeom>
          <a:noFill/>
          <a:ln w="28575">
            <a:solidFill>
              <a:srgbClr val="0000FF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032" name="Picture 8" descr="C:\Users\Юлия\РАБОТА\ДОЛКУМЕНТЫ\Документы\МОЁ\САМООБРАЗОВАНИЕ\конкурсы\2016-2017\метод совет\природоохранные территории\Самоцветная полоса Урала\город Ирбит - Сретенская церковь.jpg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7524328" y="3573016"/>
            <a:ext cx="1349736" cy="1800000"/>
          </a:xfrm>
          <a:prstGeom prst="rect">
            <a:avLst/>
          </a:prstGeom>
          <a:noFill/>
          <a:ln w="28575">
            <a:solidFill>
              <a:srgbClr val="0000FF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033" name="Picture 9" descr="C:\Users\Юлия\РАБОТА\ДОЛКУМЕНТЫ\Документы\МОЁ\САМООБРАЗОВАНИЕ\конкурсы\2016-2017\метод совет\природоохранные территории\Самоцветная полоса Урала\Нижний Тагил -  музей-завод горного дела.jpg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107504" y="836712"/>
            <a:ext cx="2149789" cy="144016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00FF"/>
            </a:solidFill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4" name="Picture 10" descr="C:\Users\Юлия\РАБОТА\ДОЛКУМЕНТЫ\Документы\МОЁ\САМООБРАЗОВАНИЕ\конкурсы\2016-2017\метод совет\природоохранные территории\Самоцветная полоса Урала\памятник основателям города Екатеринбург.jpg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179512" y="4779311"/>
            <a:ext cx="1872208" cy="1408346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00FF"/>
            </a:solidFill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6" name="Прямоугольник 65">
            <a:hlinkClick r:id="rId19" action="ppaction://hlinksldjump"/>
          </p:cNvPr>
          <p:cNvSpPr/>
          <p:nvPr/>
        </p:nvSpPr>
        <p:spPr>
          <a:xfrm>
            <a:off x="1547664" y="2708920"/>
            <a:ext cx="1515158" cy="46166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cap="none" spc="0" dirty="0" smtClean="0">
                <a:ln w="1905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metist " pitchFamily="2" charset="0"/>
              </a:rPr>
              <a:t>Невьянск</a:t>
            </a:r>
            <a:endParaRPr lang="ru-RU" sz="2400" cap="none" spc="0" dirty="0">
              <a:ln w="1905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metist " pitchFamily="2" charset="0"/>
            </a:endParaRPr>
          </a:p>
        </p:txBody>
      </p:sp>
      <p:pic>
        <p:nvPicPr>
          <p:cNvPr id="2" name="Picture 3" descr="C:\Users\Юлия\РАБОТА\ДОЛКУМЕНТЫ\Документы\МОЁ\САМООБРАЗОВАНИЕ\конкурсы\2016-2017\метод совет\природоохранные территории\Самоцветная полоса Урала\0_10f9b8_6b4d2f59_orig.jpg"/>
          <p:cNvPicPr>
            <a:picLocks noChangeAspect="1" noChangeArrowheads="1"/>
          </p:cNvPicPr>
          <p:nvPr/>
        </p:nvPicPr>
        <p:blipFill>
          <a:blip r:embed="rId20" cstate="email"/>
          <a:srcRect/>
          <a:stretch>
            <a:fillRect/>
          </a:stretch>
        </p:blipFill>
        <p:spPr bwMode="auto">
          <a:xfrm>
            <a:off x="6228184" y="836712"/>
            <a:ext cx="1563522" cy="1152540"/>
          </a:xfrm>
          <a:prstGeom prst="rect">
            <a:avLst/>
          </a:prstGeom>
          <a:noFill/>
          <a:ln w="28575">
            <a:solidFill>
              <a:srgbClr val="0000FF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51" name="Управляющая кнопка: домой 50">
            <a:hlinkClick r:id="rId21" action="ppaction://hlinksldjump" highlightClick="1"/>
          </p:cNvPr>
          <p:cNvSpPr/>
          <p:nvPr/>
        </p:nvSpPr>
        <p:spPr>
          <a:xfrm>
            <a:off x="8388424" y="6093296"/>
            <a:ext cx="576064" cy="648072"/>
          </a:xfrm>
          <a:prstGeom prst="actionButtonHome">
            <a:avLst/>
          </a:prstGeom>
          <a:solidFill>
            <a:srgbClr val="66990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&amp;Dcy;&amp;iecy;&amp;ncy;&amp;dcy;&amp;rcy;&amp;ocy;&amp;lcy;&amp;ocy;&amp;gcy;&amp;icy;&amp;chcy;&amp;iecy;&amp;scy;&amp;kcy;&amp;icy;&amp;jcy; &amp;pcy;&amp;acy;&amp;rcy;&amp;kcy; - &amp;vcy;&amp;ycy;&amp;scy;&amp;tcy;&amp;acy;&amp;vcy;&amp;kcy;&amp;acy; (8 &amp;Mcy;&amp;acy;&amp;rcy;&amp;tcy;&amp;acy;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572000" cy="76470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metist " pitchFamily="2" charset="0"/>
              </a:rPr>
              <a:t>Екатеринбург</a:t>
            </a:r>
            <a:endParaRPr lang="ru-RU" sz="4000" dirty="0">
              <a:solidFill>
                <a:srgbClr val="002060"/>
              </a:solidFill>
              <a:latin typeface="Ametist " pitchFamily="2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44008" y="260648"/>
            <a:ext cx="4320480" cy="2724150"/>
          </a:xfrm>
          <a:prstGeom prst="roundRect">
            <a:avLst/>
          </a:prstGeom>
          <a:gradFill>
            <a:gsLst>
              <a:gs pos="20000">
                <a:schemeClr val="accent3">
                  <a:tint val="9000"/>
                  <a:alpha val="50000"/>
                </a:schemeClr>
              </a:gs>
              <a:gs pos="100000">
                <a:schemeClr val="accent3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47675" algn="just"/>
            <a:r>
              <a:rPr lang="ru-RU" sz="2200" dirty="0" smtClean="0"/>
              <a:t>Уральский геологический музей, расположенный в городе Екатеринбурге – краса и гордость всего Урала и уникальная жемчужина в ряду остальных геологических музеев страны. </a:t>
            </a:r>
          </a:p>
        </p:txBody>
      </p:sp>
      <p:pic>
        <p:nvPicPr>
          <p:cNvPr id="16386" name="Picture 2" descr="http://www.magput.ru/pics/large/11772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504" y="4437112"/>
            <a:ext cx="3600117" cy="22905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Скругленный прямоугольник 3"/>
          <p:cNvSpPr/>
          <p:nvPr/>
        </p:nvSpPr>
        <p:spPr>
          <a:xfrm>
            <a:off x="323528" y="6237312"/>
            <a:ext cx="3096344" cy="510778"/>
          </a:xfrm>
          <a:prstGeom prst="roundRect">
            <a:avLst/>
          </a:prstGeom>
          <a:gradFill>
            <a:gsLst>
              <a:gs pos="20000">
                <a:schemeClr val="accent3">
                  <a:tint val="9000"/>
                  <a:alpha val="50000"/>
                </a:schemeClr>
              </a:gs>
              <a:gs pos="100000">
                <a:schemeClr val="accent3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Каменные палатки</a:t>
            </a:r>
            <a:endParaRPr lang="ru-RU" sz="2400" dirty="0"/>
          </a:p>
        </p:txBody>
      </p:sp>
      <p:pic>
        <p:nvPicPr>
          <p:cNvPr id="16388" name="Picture 4" descr="http://photos.wikimapia.org/p/00/01/70/83/65_bi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0736" y="3284984"/>
            <a:ext cx="4416490" cy="33123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Скругленный прямоугольник 7"/>
          <p:cNvSpPr/>
          <p:nvPr/>
        </p:nvSpPr>
        <p:spPr>
          <a:xfrm>
            <a:off x="4499992" y="3284984"/>
            <a:ext cx="2736304" cy="510778"/>
          </a:xfrm>
          <a:prstGeom prst="roundRect">
            <a:avLst/>
          </a:prstGeom>
          <a:gradFill>
            <a:gsLst>
              <a:gs pos="20000">
                <a:schemeClr val="accent3">
                  <a:tint val="9000"/>
                  <a:alpha val="50000"/>
                </a:schemeClr>
              </a:gs>
              <a:gs pos="100000">
                <a:schemeClr val="accent3">
                  <a:tint val="70000"/>
                  <a:satMod val="100000"/>
                </a:schemeClr>
              </a:gs>
            </a:gsLst>
          </a:gradFill>
          <a:effectLst>
            <a:outerShdw blurRad="130000" dist="101600" dir="2700000" algn="tl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Озеро Песчаное</a:t>
            </a:r>
            <a:endParaRPr lang="ru-RU" sz="2400" dirty="0"/>
          </a:p>
        </p:txBody>
      </p:sp>
      <p:sp>
        <p:nvSpPr>
          <p:cNvPr id="9" name="Управляющая кнопка: возврат 8">
            <a:hlinkClick r:id="rId5" action="ppaction://hlinksldjump" highlightClick="1"/>
          </p:cNvPr>
          <p:cNvSpPr/>
          <p:nvPr/>
        </p:nvSpPr>
        <p:spPr>
          <a:xfrm>
            <a:off x="8783960" y="6569968"/>
            <a:ext cx="360040" cy="288032"/>
          </a:xfrm>
          <a:prstGeom prst="actionButtonReturn">
            <a:avLst/>
          </a:prstGeom>
          <a:solidFill>
            <a:srgbClr val="669900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1667</TotalTime>
  <Words>914</Words>
  <Application>Microsoft Office PowerPoint</Application>
  <PresentationFormat>Экран (4:3)</PresentationFormat>
  <Paragraphs>80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Заповедная  природа Урала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Екатеринбург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96</cp:revision>
  <dcterms:created xsi:type="dcterms:W3CDTF">2017-01-20T06:26:54Z</dcterms:created>
  <dcterms:modified xsi:type="dcterms:W3CDTF">2017-01-25T06:15:48Z</dcterms:modified>
</cp:coreProperties>
</file>